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tmp" ContentType="image/png"/>
  <Default Extension="vsdx" ContentType="application/vnd.ms-visio.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8" r:id="rId2"/>
    <p:sldId id="354" r:id="rId3"/>
    <p:sldId id="268" r:id="rId4"/>
    <p:sldId id="377" r:id="rId5"/>
    <p:sldId id="344" r:id="rId6"/>
    <p:sldId id="345" r:id="rId7"/>
    <p:sldId id="346" r:id="rId8"/>
    <p:sldId id="355" r:id="rId9"/>
    <p:sldId id="360" r:id="rId10"/>
    <p:sldId id="358" r:id="rId11"/>
    <p:sldId id="368" r:id="rId12"/>
    <p:sldId id="348" r:id="rId13"/>
    <p:sldId id="364" r:id="rId14"/>
    <p:sldId id="365" r:id="rId15"/>
    <p:sldId id="292" r:id="rId16"/>
    <p:sldId id="362" r:id="rId17"/>
    <p:sldId id="369" r:id="rId18"/>
    <p:sldId id="370" r:id="rId19"/>
    <p:sldId id="371" r:id="rId20"/>
    <p:sldId id="372" r:id="rId21"/>
    <p:sldId id="351" r:id="rId22"/>
    <p:sldId id="366" r:id="rId23"/>
    <p:sldId id="373" r:id="rId24"/>
    <p:sldId id="374" r:id="rId25"/>
    <p:sldId id="375" r:id="rId26"/>
    <p:sldId id="376" r:id="rId27"/>
    <p:sldId id="350" r:id="rId28"/>
    <p:sldId id="367" r:id="rId29"/>
    <p:sldId id="326"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C3E6"/>
    <a:srgbClr val="5B9BD5"/>
    <a:srgbClr val="F6F5F6"/>
    <a:srgbClr val="375A8D"/>
    <a:srgbClr val="224982"/>
    <a:srgbClr val="013B6D"/>
    <a:srgbClr val="005DA2"/>
    <a:srgbClr val="087D9D"/>
    <a:srgbClr val="F8F8F9"/>
    <a:srgbClr val="E1E6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63" autoAdjust="0"/>
    <p:restoredTop sz="78456" autoAdjust="0"/>
  </p:normalViewPr>
  <p:slideViewPr>
    <p:cSldViewPr snapToGrid="0">
      <p:cViewPr varScale="1">
        <p:scale>
          <a:sx n="89" d="100"/>
          <a:sy n="89" d="100"/>
        </p:scale>
        <p:origin x="94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80A98-2236-4E05-B0CF-7BB6B040C14C}" type="datetimeFigureOut">
              <a:rPr lang="zh-CN" altLang="en-US" smtClean="0"/>
              <a:t>2021/5/19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5546F7-2DA6-41A2-8059-4F1510DEE3D4}" type="slidenum">
              <a:rPr lang="zh-CN" altLang="en-US" smtClean="0"/>
              <a:t>‹#›</a:t>
            </a:fld>
            <a:endParaRPr lang="zh-CN" altLang="en-US"/>
          </a:p>
        </p:txBody>
      </p:sp>
    </p:spTree>
    <p:extLst>
      <p:ext uri="{BB962C8B-B14F-4D97-AF65-F5344CB8AC3E}">
        <p14:creationId xmlns:p14="http://schemas.microsoft.com/office/powerpoint/2010/main" val="3015152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a:t>
            </a:fld>
            <a:endParaRPr lang="zh-CN" altLang="en-US"/>
          </a:p>
        </p:txBody>
      </p:sp>
    </p:spTree>
    <p:extLst>
      <p:ext uri="{BB962C8B-B14F-4D97-AF65-F5344CB8AC3E}">
        <p14:creationId xmlns:p14="http://schemas.microsoft.com/office/powerpoint/2010/main" val="1245526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10</a:t>
            </a:fld>
            <a:endParaRPr lang="zh-CN" altLang="en-US"/>
          </a:p>
        </p:txBody>
      </p:sp>
    </p:spTree>
    <p:extLst>
      <p:ext uri="{BB962C8B-B14F-4D97-AF65-F5344CB8AC3E}">
        <p14:creationId xmlns:p14="http://schemas.microsoft.com/office/powerpoint/2010/main" val="1361912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11</a:t>
            </a:fld>
            <a:endParaRPr lang="zh-CN" altLang="en-US"/>
          </a:p>
        </p:txBody>
      </p:sp>
    </p:spTree>
    <p:extLst>
      <p:ext uri="{BB962C8B-B14F-4D97-AF65-F5344CB8AC3E}">
        <p14:creationId xmlns:p14="http://schemas.microsoft.com/office/powerpoint/2010/main" val="611334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12</a:t>
            </a:fld>
            <a:endParaRPr lang="zh-CN" altLang="en-US"/>
          </a:p>
        </p:txBody>
      </p:sp>
    </p:spTree>
    <p:extLst>
      <p:ext uri="{BB962C8B-B14F-4D97-AF65-F5344CB8AC3E}">
        <p14:creationId xmlns:p14="http://schemas.microsoft.com/office/powerpoint/2010/main" val="1435782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PID</a:t>
            </a:r>
            <a:r>
              <a:rPr lang="zh-CN" altLang="zh-CN" sz="1200" kern="1200" dirty="0">
                <a:solidFill>
                  <a:schemeClr val="tx1"/>
                </a:solidFill>
                <a:effectLst/>
                <a:latin typeface="+mn-lt"/>
                <a:ea typeface="+mn-ea"/>
                <a:cs typeface="+mn-cs"/>
              </a:rPr>
              <a:t>控制广泛应用于工程应用领域，具有不依赖模型、算法简单等优点，但在进行参数调节时需要大量时间</a:t>
            </a:r>
            <a:r>
              <a:rPr lang="zh-CN" altLang="en-US" sz="1200" kern="1200" dirty="0">
                <a:solidFill>
                  <a:schemeClr val="tx1"/>
                </a:solidFill>
                <a:effectLst/>
                <a:latin typeface="+mn-lt"/>
                <a:ea typeface="+mn-ea"/>
                <a:cs typeface="+mn-cs"/>
              </a:rPr>
              <a:t>，且无法实现最优控制</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模糊控制是一种基于规则的控制算法，无需建立精准的数学模型，该算法简单应用广泛；根据决策规则设计，有较强的容错能力；鲁棒性强，</a:t>
            </a:r>
            <a:r>
              <a:rPr lang="zh-CN" altLang="zh-CN" sz="1200" b="1" kern="1200" dirty="0">
                <a:solidFill>
                  <a:schemeClr val="tx1"/>
                </a:solidFill>
                <a:effectLst/>
                <a:latin typeface="+mn-lt"/>
                <a:ea typeface="+mn-ea"/>
                <a:cs typeface="+mn-cs"/>
              </a:rPr>
              <a:t>参数变化对系统的影响能力减小</a:t>
            </a:r>
            <a:r>
              <a:rPr lang="zh-CN" altLang="zh-CN" sz="1200" kern="1200" dirty="0">
                <a:solidFill>
                  <a:schemeClr val="tx1"/>
                </a:solidFill>
                <a:effectLst/>
                <a:latin typeface="+mn-lt"/>
                <a:ea typeface="+mn-ea"/>
                <a:cs typeface="+mn-cs"/>
              </a:rPr>
              <a:t>，广泛用于非线性系统；</a:t>
            </a:r>
            <a:r>
              <a:rPr lang="zh-CN" altLang="zh-CN" sz="1200" b="1" kern="1200" dirty="0">
                <a:solidFill>
                  <a:schemeClr val="tx1"/>
                </a:solidFill>
                <a:effectLst/>
                <a:latin typeface="+mn-lt"/>
                <a:ea typeface="+mn-ea"/>
                <a:cs typeface="+mn-cs"/>
              </a:rPr>
              <a:t>对系统进行简单的模糊处理将导致系统控制精度较低且动态特性差等问题</a:t>
            </a:r>
            <a:endParaRPr lang="en-US" altLang="zh-CN" sz="1200" b="1" kern="1200" dirty="0">
              <a:solidFill>
                <a:schemeClr val="tx1"/>
              </a:solidFill>
              <a:effectLst/>
              <a:latin typeface="+mn-lt"/>
              <a:ea typeface="+mn-ea"/>
              <a:cs typeface="+mn-cs"/>
            </a:endParaRPr>
          </a:p>
          <a:p>
            <a:endParaRPr lang="zh-CN" altLang="en-US" b="1"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13</a:t>
            </a:fld>
            <a:endParaRPr lang="zh-CN" altLang="en-US"/>
          </a:p>
        </p:txBody>
      </p:sp>
    </p:spTree>
    <p:extLst>
      <p:ext uri="{BB962C8B-B14F-4D97-AF65-F5344CB8AC3E}">
        <p14:creationId xmlns:p14="http://schemas.microsoft.com/office/powerpoint/2010/main" val="1547033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MPC</a:t>
            </a:r>
            <a:r>
              <a:rPr lang="zh-CN" altLang="en-US" dirty="0"/>
              <a:t>控制器结合建立的预测模型、目标函数、约束条件进行最优求解，求得一组最优控制序列 输入到整车控制平台中，被控平台根据输入的控制序列进行控制得到状态量 ，并将 输入到状态估计器中得到估计状态量 。状态估计器用于估计传感器无法测得或者观测成本比较高的状态量。估计状态量 输入到</a:t>
            </a:r>
            <a:r>
              <a:rPr lang="en-US" altLang="zh-CN" dirty="0"/>
              <a:t>MPC</a:t>
            </a:r>
            <a:r>
              <a:rPr lang="zh-CN" altLang="en-US" dirty="0"/>
              <a:t>控制器再进行最优求解，如此循环实现了</a:t>
            </a:r>
            <a:r>
              <a:rPr lang="en-US" altLang="zh-CN" dirty="0"/>
              <a:t>MPC</a:t>
            </a:r>
            <a:r>
              <a:rPr lang="zh-CN" altLang="en-US" dirty="0"/>
              <a:t>控制的完整过程。</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14</a:t>
            </a:fld>
            <a:endParaRPr lang="zh-CN" altLang="en-US"/>
          </a:p>
        </p:txBody>
      </p:sp>
    </p:spTree>
    <p:extLst>
      <p:ext uri="{BB962C8B-B14F-4D97-AF65-F5344CB8AC3E}">
        <p14:creationId xmlns:p14="http://schemas.microsoft.com/office/powerpoint/2010/main" val="2409926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魔术公式轮胎模型，运用三角函数对试验数据进行拟合，据此得到轮胎的侧向力、纵向力、回正力矩等与滑移率、车辆侧偏角之间的关系</a:t>
            </a:r>
            <a:r>
              <a:rPr lang="zh-CN" altLang="en-US" sz="1200" kern="1200" dirty="0">
                <a:solidFill>
                  <a:schemeClr val="tx1"/>
                </a:solidFill>
                <a:effectLst/>
                <a:latin typeface="+mn-lt"/>
                <a:ea typeface="+mn-ea"/>
                <a:cs typeface="+mn-cs"/>
              </a:rPr>
              <a:t>，一般形式为：</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15</a:t>
            </a:fld>
            <a:endParaRPr lang="zh-CN" altLang="en-US"/>
          </a:p>
        </p:txBody>
      </p:sp>
    </p:spTree>
    <p:extLst>
      <p:ext uri="{BB962C8B-B14F-4D97-AF65-F5344CB8AC3E}">
        <p14:creationId xmlns:p14="http://schemas.microsoft.com/office/powerpoint/2010/main" val="3014704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16</a:t>
            </a:fld>
            <a:endParaRPr lang="zh-CN" altLang="en-US"/>
          </a:p>
        </p:txBody>
      </p:sp>
    </p:spTree>
    <p:extLst>
      <p:ext uri="{BB962C8B-B14F-4D97-AF65-F5344CB8AC3E}">
        <p14:creationId xmlns:p14="http://schemas.microsoft.com/office/powerpoint/2010/main" val="1523493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由于本文</a:t>
            </a:r>
            <a:r>
              <a:rPr lang="zh-CN" altLang="en-US" sz="1200" kern="1200" dirty="0">
                <a:solidFill>
                  <a:schemeClr val="tx1"/>
                </a:solidFill>
                <a:effectLst/>
                <a:latin typeface="+mn-lt"/>
                <a:ea typeface="+mn-ea"/>
                <a:cs typeface="+mn-cs"/>
              </a:rPr>
              <a:t>没有</a:t>
            </a:r>
            <a:r>
              <a:rPr lang="zh-CN" altLang="zh-CN" sz="1200" kern="1200" dirty="0">
                <a:solidFill>
                  <a:schemeClr val="tx1"/>
                </a:solidFill>
                <a:effectLst/>
                <a:latin typeface="+mn-lt"/>
                <a:ea typeface="+mn-ea"/>
                <a:cs typeface="+mn-cs"/>
              </a:rPr>
              <a:t>将质心侧偏角、轮胎侧偏角、横向加速度作为系统状态量，因此在控制过程中需要利用已知状态量计算和预测。因此为满足上述约束关系，统一用输出量约束表示。</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第一项是</a:t>
            </a:r>
            <a:r>
              <a:rPr lang="zh-CN" altLang="en-US" sz="1200" kern="1200" dirty="0">
                <a:solidFill>
                  <a:schemeClr val="tx1"/>
                </a:solidFill>
                <a:effectLst/>
                <a:latin typeface="+mn-lt"/>
                <a:ea typeface="+mn-ea"/>
                <a:cs typeface="+mn-cs"/>
              </a:rPr>
              <a:t>反应</a:t>
            </a:r>
            <a:r>
              <a:rPr lang="zh-CN" altLang="zh-CN" sz="1200" kern="1200" dirty="0">
                <a:solidFill>
                  <a:schemeClr val="tx1"/>
                </a:solidFill>
                <a:effectLst/>
                <a:latin typeface="+mn-lt"/>
                <a:ea typeface="+mn-ea"/>
                <a:cs typeface="+mn-cs"/>
              </a:rPr>
              <a:t>预测时域内实际输出量与参考值之差，反映控制系统对参考轨迹的快速跟踪能力；第二项反映的是在控制时域内系统对控制增量的约束能力，即系统的平稳性；第三项为系统加入的松弛因子，防止系统出现无可行解的情况。</a:t>
            </a:r>
          </a:p>
          <a:p>
            <a:endParaRPr lang="en-US" altLang="zh-CN"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17</a:t>
            </a:fld>
            <a:endParaRPr lang="zh-CN" altLang="en-US"/>
          </a:p>
        </p:txBody>
      </p:sp>
    </p:spTree>
    <p:extLst>
      <p:ext uri="{BB962C8B-B14F-4D97-AF65-F5344CB8AC3E}">
        <p14:creationId xmlns:p14="http://schemas.microsoft.com/office/powerpoint/2010/main" val="3105709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18</a:t>
            </a:fld>
            <a:endParaRPr lang="zh-CN" altLang="en-US"/>
          </a:p>
        </p:txBody>
      </p:sp>
    </p:spTree>
    <p:extLst>
      <p:ext uri="{BB962C8B-B14F-4D97-AF65-F5344CB8AC3E}">
        <p14:creationId xmlns:p14="http://schemas.microsoft.com/office/powerpoint/2010/main" val="2825808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在基于模型预测控制的轨迹跟踪控制器设计过程中，不仅需要考虑跟踪精度，还需考虑控制器的跟踪稳定性。因此，本文选择曲率变化较大的双移线轨迹</a:t>
            </a:r>
            <a:r>
              <a:rPr lang="en-US" altLang="zh-CN" sz="1200" kern="1200" baseline="300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，验证控制器对于车速、路面附着系数的适应性。</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低中高三种车速条件下，期望轨迹与实际轨迹均能较好贴合，但实际输出值与参考值之间的误差随着车速的增加而增大。证明了本文设计的轨迹跟踪控制器对于不同车速具有良好的适应性，但随着初始车速的增加，轨迹跟踪控制器的性能会有所下降。</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19</a:t>
            </a:fld>
            <a:endParaRPr lang="zh-CN" altLang="en-US"/>
          </a:p>
        </p:txBody>
      </p:sp>
    </p:spTree>
    <p:extLst>
      <p:ext uri="{BB962C8B-B14F-4D97-AF65-F5344CB8AC3E}">
        <p14:creationId xmlns:p14="http://schemas.microsoft.com/office/powerpoint/2010/main" val="2701859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2</a:t>
            </a:fld>
            <a:endParaRPr lang="zh-CN" altLang="en-US"/>
          </a:p>
        </p:txBody>
      </p:sp>
    </p:spTree>
    <p:extLst>
      <p:ext uri="{BB962C8B-B14F-4D97-AF65-F5344CB8AC3E}">
        <p14:creationId xmlns:p14="http://schemas.microsoft.com/office/powerpoint/2010/main" val="465887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可以看出当路面摩擦因数为</a:t>
            </a:r>
            <a:r>
              <a:rPr lang="en-US" altLang="zh-CN" dirty="0"/>
              <a:t>0.85</a:t>
            </a:r>
            <a:r>
              <a:rPr lang="zh-CN" altLang="en-US" dirty="0"/>
              <a:t>时，控制器能够精确跟踪参考轨迹；当路面摩擦因数为</a:t>
            </a:r>
            <a:r>
              <a:rPr lang="en-US" altLang="zh-CN" dirty="0"/>
              <a:t>0.4</a:t>
            </a:r>
            <a:r>
              <a:rPr lang="zh-CN" altLang="en-US" dirty="0"/>
              <a:t>时，实际轨迹与参考轨迹间误差较大，但偏差值在可接受范围。因此证明，轨迹跟踪控制器对于不同附着条件具有良好的适应性，但是控制效果会随着附着条件的下降而降低。</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20</a:t>
            </a:fld>
            <a:endParaRPr lang="zh-CN" altLang="en-US"/>
          </a:p>
        </p:txBody>
      </p:sp>
    </p:spTree>
    <p:extLst>
      <p:ext uri="{BB962C8B-B14F-4D97-AF65-F5344CB8AC3E}">
        <p14:creationId xmlns:p14="http://schemas.microsoft.com/office/powerpoint/2010/main" val="3249092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21</a:t>
            </a:fld>
            <a:endParaRPr lang="zh-CN" altLang="en-US"/>
          </a:p>
        </p:txBody>
      </p:sp>
    </p:spTree>
    <p:extLst>
      <p:ext uri="{BB962C8B-B14F-4D97-AF65-F5344CB8AC3E}">
        <p14:creationId xmlns:p14="http://schemas.microsoft.com/office/powerpoint/2010/main" val="564949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相对于</a:t>
            </a:r>
            <a:r>
              <a:rPr lang="en-US" altLang="zh-CN" sz="1200" kern="1200" dirty="0" err="1">
                <a:solidFill>
                  <a:schemeClr val="tx1"/>
                </a:solidFill>
                <a:effectLst/>
                <a:latin typeface="+mn-lt"/>
                <a:ea typeface="+mn-ea"/>
                <a:cs typeface="+mn-cs"/>
              </a:rPr>
              <a:t>Carsim</a:t>
            </a:r>
            <a:r>
              <a:rPr lang="zh-CN" altLang="zh-CN" sz="1200" kern="1200" dirty="0">
                <a:solidFill>
                  <a:schemeClr val="tx1"/>
                </a:solidFill>
                <a:effectLst/>
                <a:latin typeface="+mn-lt"/>
                <a:ea typeface="+mn-ea"/>
                <a:cs typeface="+mn-cs"/>
              </a:rPr>
              <a:t>等仿真软件，</a:t>
            </a:r>
            <a:r>
              <a:rPr lang="en-US" altLang="zh-CN" sz="1200" kern="1200" dirty="0" err="1">
                <a:solidFill>
                  <a:schemeClr val="tx1"/>
                </a:solidFill>
                <a:effectLst/>
                <a:latin typeface="+mn-lt"/>
                <a:ea typeface="+mn-ea"/>
                <a:cs typeface="+mn-cs"/>
              </a:rPr>
              <a:t>Prescan</a:t>
            </a:r>
            <a:r>
              <a:rPr lang="zh-CN" altLang="zh-CN" sz="1200" kern="1200" dirty="0">
                <a:solidFill>
                  <a:schemeClr val="tx1"/>
                </a:solidFill>
                <a:effectLst/>
                <a:latin typeface="+mn-lt"/>
                <a:ea typeface="+mn-ea"/>
                <a:cs typeface="+mn-cs"/>
              </a:rPr>
              <a:t>中可以快速搭建所需交通场景，并在</a:t>
            </a:r>
            <a:r>
              <a:rPr lang="en-US" altLang="zh-CN" sz="1200" kern="1200" dirty="0">
                <a:solidFill>
                  <a:schemeClr val="tx1"/>
                </a:solidFill>
                <a:effectLst/>
                <a:latin typeface="+mn-lt"/>
                <a:ea typeface="+mn-ea"/>
                <a:cs typeface="+mn-cs"/>
              </a:rPr>
              <a:t>Simulink</a:t>
            </a:r>
            <a:r>
              <a:rPr lang="zh-CN" altLang="zh-CN" sz="1200" kern="1200" dirty="0">
                <a:solidFill>
                  <a:schemeClr val="tx1"/>
                </a:solidFill>
                <a:effectLst/>
                <a:latin typeface="+mn-lt"/>
                <a:ea typeface="+mn-ea"/>
                <a:cs typeface="+mn-cs"/>
              </a:rPr>
              <a:t>中生成相应的车辆、行人、传感器等控制模块。</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22</a:t>
            </a:fld>
            <a:endParaRPr lang="zh-CN" altLang="en-US"/>
          </a:p>
        </p:txBody>
      </p:sp>
    </p:spTree>
    <p:extLst>
      <p:ext uri="{BB962C8B-B14F-4D97-AF65-F5344CB8AC3E}">
        <p14:creationId xmlns:p14="http://schemas.microsoft.com/office/powerpoint/2010/main" val="653848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车进行并道过程中，</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两车的间距逐渐减小但始终大于零，由此验证了并道决策算法的安全性和有效性</a:t>
            </a:r>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23</a:t>
            </a:fld>
            <a:endParaRPr lang="zh-CN" altLang="en-US"/>
          </a:p>
        </p:txBody>
      </p:sp>
    </p:spTree>
    <p:extLst>
      <p:ext uri="{BB962C8B-B14F-4D97-AF65-F5344CB8AC3E}">
        <p14:creationId xmlns:p14="http://schemas.microsoft.com/office/powerpoint/2010/main" val="1681893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车辆可以在规定并道时间内平稳的完成并道操作，轨迹的参考值和实际值之间误差率低，从而证明了基于</a:t>
            </a:r>
            <a:r>
              <a:rPr lang="en-US" altLang="zh-CN" sz="1200" kern="1200" dirty="0">
                <a:solidFill>
                  <a:schemeClr val="tx1"/>
                </a:solidFill>
                <a:effectLst/>
                <a:latin typeface="+mn-lt"/>
                <a:ea typeface="+mn-ea"/>
                <a:cs typeface="+mn-cs"/>
              </a:rPr>
              <a:t>MPC </a:t>
            </a:r>
            <a:r>
              <a:rPr lang="zh-CN" altLang="zh-CN" sz="1200" kern="1200" dirty="0">
                <a:solidFill>
                  <a:schemeClr val="tx1"/>
                </a:solidFill>
                <a:effectLst/>
                <a:latin typeface="+mn-lt"/>
                <a:ea typeface="+mn-ea"/>
                <a:cs typeface="+mn-cs"/>
              </a:rPr>
              <a:t>的轨迹跟踪控制器具有良好的跟踪效果。</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24</a:t>
            </a:fld>
            <a:endParaRPr lang="zh-CN" altLang="en-US"/>
          </a:p>
        </p:txBody>
      </p:sp>
    </p:spTree>
    <p:extLst>
      <p:ext uri="{BB962C8B-B14F-4D97-AF65-F5344CB8AC3E}">
        <p14:creationId xmlns:p14="http://schemas.microsoft.com/office/powerpoint/2010/main" val="3032910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zh-CN" altLang="en-US" dirty="0"/>
              <a:t> 最小值为</a:t>
            </a:r>
            <a:r>
              <a:rPr lang="en-US" altLang="zh-CN" dirty="0"/>
              <a:t>3.65s</a:t>
            </a:r>
            <a:r>
              <a:rPr lang="zh-CN" altLang="en-US" dirty="0"/>
              <a:t>。为了防止换道车辆与前车相撞，在换道结束后应与前车保持一段距离，因此</a:t>
            </a:r>
            <a:r>
              <a:rPr lang="en-US" altLang="zh-CN" dirty="0"/>
              <a:t>t</a:t>
            </a:r>
            <a:r>
              <a:rPr lang="zh-CN" altLang="en-US" dirty="0"/>
              <a:t>进行取整处理，即</a:t>
            </a:r>
            <a:r>
              <a:rPr lang="en-US" altLang="zh-CN" dirty="0"/>
              <a:t>t=4s</a:t>
            </a:r>
            <a:r>
              <a:rPr lang="zh-CN" altLang="en-US" dirty="0"/>
              <a:t>，则整个换道过程用时为</a:t>
            </a:r>
            <a:r>
              <a:rPr lang="en-US" altLang="zh-CN" dirty="0"/>
              <a:t>10s</a:t>
            </a:r>
            <a:r>
              <a:rPr lang="zh-CN" altLang="en-US" dirty="0"/>
              <a:t>。</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25</a:t>
            </a:fld>
            <a:endParaRPr lang="zh-CN" altLang="en-US"/>
          </a:p>
        </p:txBody>
      </p:sp>
    </p:spTree>
    <p:extLst>
      <p:ext uri="{BB962C8B-B14F-4D97-AF65-F5344CB8AC3E}">
        <p14:creationId xmlns:p14="http://schemas.microsoft.com/office/powerpoint/2010/main" val="1714620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车辆可以在规定并道时间内平稳的完成并道操作，轨迹的参考值和实际值之间误差率低，从而证明了基于</a:t>
            </a:r>
            <a:r>
              <a:rPr lang="en-US" altLang="zh-CN" sz="1200" kern="1200" dirty="0">
                <a:solidFill>
                  <a:schemeClr val="tx1"/>
                </a:solidFill>
                <a:effectLst/>
                <a:latin typeface="+mn-lt"/>
                <a:ea typeface="+mn-ea"/>
                <a:cs typeface="+mn-cs"/>
              </a:rPr>
              <a:t>MPC </a:t>
            </a:r>
            <a:r>
              <a:rPr lang="zh-CN" altLang="zh-CN" sz="1200" kern="1200" dirty="0">
                <a:solidFill>
                  <a:schemeClr val="tx1"/>
                </a:solidFill>
                <a:effectLst/>
                <a:latin typeface="+mn-lt"/>
                <a:ea typeface="+mn-ea"/>
                <a:cs typeface="+mn-cs"/>
              </a:rPr>
              <a:t>的轨迹跟踪控制器具有良好的跟踪效果。</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26</a:t>
            </a:fld>
            <a:endParaRPr lang="zh-CN" altLang="en-US"/>
          </a:p>
        </p:txBody>
      </p:sp>
    </p:spTree>
    <p:extLst>
      <p:ext uri="{BB962C8B-B14F-4D97-AF65-F5344CB8AC3E}">
        <p14:creationId xmlns:p14="http://schemas.microsoft.com/office/powerpoint/2010/main" val="27170427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27</a:t>
            </a:fld>
            <a:endParaRPr lang="zh-CN" altLang="en-US"/>
          </a:p>
        </p:txBody>
      </p:sp>
    </p:spTree>
    <p:extLst>
      <p:ext uri="{BB962C8B-B14F-4D97-AF65-F5344CB8AC3E}">
        <p14:creationId xmlns:p14="http://schemas.microsoft.com/office/powerpoint/2010/main" val="579249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微软雅黑" panose="020B0503020204020204" pitchFamily="34" charset="-122"/>
                <a:ea typeface="微软雅黑" panose="020B0503020204020204" pitchFamily="34" charset="-122"/>
              </a:rPr>
              <a:t>不足</a:t>
            </a: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a:t>
            </a:r>
            <a:r>
              <a:rPr lang="zh-CN" altLang="zh-CN" sz="1800" kern="1200" dirty="0">
                <a:solidFill>
                  <a:schemeClr val="tx1"/>
                </a:solidFill>
                <a:effectLst/>
                <a:latin typeface="微软雅黑" panose="020B0503020204020204" pitchFamily="34" charset="-122"/>
                <a:ea typeface="微软雅黑" panose="020B0503020204020204" pitchFamily="34" charset="-122"/>
                <a:cs typeface="+mn-cs"/>
              </a:rPr>
              <a:t>建立的车辆二自由度动力学模型忽略了载荷的转移；轮胎模型采用线性函数近似描述，可能导致车辆在高速转弯工况出现模型失配的情况。</a:t>
            </a:r>
            <a:endParaRPr lang="zh-CN" altLang="en-US" sz="18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28</a:t>
            </a:fld>
            <a:endParaRPr lang="zh-CN" altLang="en-US"/>
          </a:p>
        </p:txBody>
      </p:sp>
    </p:spTree>
    <p:extLst>
      <p:ext uri="{BB962C8B-B14F-4D97-AF65-F5344CB8AC3E}">
        <p14:creationId xmlns:p14="http://schemas.microsoft.com/office/powerpoint/2010/main" val="1707597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8D6C36-9A75-4D43-8154-011E3B9F18B2}" type="slidenum">
              <a:rPr lang="zh-CN" altLang="en-US" smtClean="0">
                <a:solidFill>
                  <a:prstClr val="black"/>
                </a:solidFill>
              </a:rPr>
              <a:t>29</a:t>
            </a:fld>
            <a:endParaRPr lang="zh-CN" altLang="en-US">
              <a:solidFill>
                <a:prstClr val="black"/>
              </a:solidFill>
            </a:endParaRPr>
          </a:p>
        </p:txBody>
      </p:sp>
    </p:spTree>
    <p:extLst>
      <p:ext uri="{BB962C8B-B14F-4D97-AF65-F5344CB8AC3E}">
        <p14:creationId xmlns:p14="http://schemas.microsoft.com/office/powerpoint/2010/main" val="575910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3</a:t>
            </a:fld>
            <a:endParaRPr lang="zh-CN" altLang="en-US"/>
          </a:p>
        </p:txBody>
      </p:sp>
    </p:spTree>
    <p:extLst>
      <p:ext uri="{BB962C8B-B14F-4D97-AF65-F5344CB8AC3E}">
        <p14:creationId xmlns:p14="http://schemas.microsoft.com/office/powerpoint/2010/main" val="1278122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2018</a:t>
            </a:r>
            <a:r>
              <a:rPr lang="zh-CN" altLang="en-US" baseline="0" dirty="0"/>
              <a:t>年谷歌智能车安全报告中指出，智能车实现</a:t>
            </a:r>
            <a:r>
              <a:rPr lang="en-US" altLang="zh-CN" baseline="0" dirty="0"/>
              <a:t>L4</a:t>
            </a:r>
            <a:r>
              <a:rPr lang="zh-CN" altLang="en-US" baseline="0" dirty="0"/>
              <a:t>级别甚至更高水平的智能化，需要解决这四个问题。问题一、二、三、四，这对应智能车研究领域中的四个问题。本文也是对第三个问题进行研究，为智能车决策控制奠定基础。</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通过对周围智能体的轨迹和行为进行精准的预测，有利于智能车做出更为精准的速度控制，规避即将到来的危险，采取最优的局部路径，对于保障车辆行驶的稳定性，安全性和经济性都有深远的意义。</a:t>
            </a:r>
            <a:endParaRPr lang="en-US" altLang="zh-CN" baseline="0"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4</a:t>
            </a:fld>
            <a:endParaRPr lang="zh-CN" altLang="en-US"/>
          </a:p>
        </p:txBody>
      </p:sp>
    </p:spTree>
    <p:extLst>
      <p:ext uri="{BB962C8B-B14F-4D97-AF65-F5344CB8AC3E}">
        <p14:creationId xmlns:p14="http://schemas.microsoft.com/office/powerpoint/2010/main" val="3522470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25000"/>
              </a:lnSpc>
            </a:pPr>
            <a:r>
              <a:rPr lang="zh-CN" altLang="zh-CN" sz="1800" dirty="0">
                <a:effectLst/>
                <a:latin typeface="Times New Roman" panose="02020603050405020304" pitchFamily="18" charset="0"/>
                <a:ea typeface="宋体" panose="02010600030101010101" pitchFamily="2" charset="-122"/>
              </a:rPr>
              <a:t>根据预测模型的建模方式不同，将轨迹预测算法分为基于浅层学习的方法和基于深度学习的方法。浅层学习中基于运动学的方法是最早应用在轨迹预测领域的，这类方法一般需要对智能体的运动学特征（速度，位置和角速度等）进行建模并将其与贝叶斯滤波器、马尔卡夫网络，卡尔曼滤波或者贝叶斯网络等模型结合起来，将当前状态传播到未来状态做预测。在基于深度学习的轨迹预测方法中，根据是否考虑智能体之间的交互影响，可将其划分为单轨迹预测模型和交互轨迹预测模型；根据是否预测生成确定性的轨迹，又可划分为确定性轨迹预测模型和可接受轨迹预测模型。</a:t>
            </a:r>
          </a:p>
        </p:txBody>
      </p:sp>
      <p:sp>
        <p:nvSpPr>
          <p:cNvPr id="4" name="灯片编号占位符 3"/>
          <p:cNvSpPr>
            <a:spLocks noGrp="1"/>
          </p:cNvSpPr>
          <p:nvPr>
            <p:ph type="sldNum" sz="quarter" idx="10"/>
          </p:nvPr>
        </p:nvSpPr>
        <p:spPr/>
        <p:txBody>
          <a:bodyPr/>
          <a:lstStyle/>
          <a:p>
            <a:fld id="{6D5546F7-2DA6-41A2-8059-4F1510DEE3D4}" type="slidenum">
              <a:rPr lang="zh-CN" altLang="en-US" smtClean="0"/>
              <a:t>5</a:t>
            </a:fld>
            <a:endParaRPr lang="zh-CN" altLang="en-US"/>
          </a:p>
        </p:txBody>
      </p:sp>
    </p:spTree>
    <p:extLst>
      <p:ext uri="{BB962C8B-B14F-4D97-AF65-F5344CB8AC3E}">
        <p14:creationId xmlns:p14="http://schemas.microsoft.com/office/powerpoint/2010/main" val="2432621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6</a:t>
            </a:fld>
            <a:endParaRPr lang="zh-CN" altLang="en-US"/>
          </a:p>
        </p:txBody>
      </p:sp>
    </p:spTree>
    <p:extLst>
      <p:ext uri="{BB962C8B-B14F-4D97-AF65-F5344CB8AC3E}">
        <p14:creationId xmlns:p14="http://schemas.microsoft.com/office/powerpoint/2010/main" val="1079994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5546F7-2DA6-41A2-8059-4F1510DEE3D4}" type="slidenum">
              <a:rPr lang="zh-CN" altLang="en-US" smtClean="0"/>
              <a:t>7</a:t>
            </a:fld>
            <a:endParaRPr lang="zh-CN" altLang="en-US"/>
          </a:p>
        </p:txBody>
      </p:sp>
    </p:spTree>
    <p:extLst>
      <p:ext uri="{BB962C8B-B14F-4D97-AF65-F5344CB8AC3E}">
        <p14:creationId xmlns:p14="http://schemas.microsoft.com/office/powerpoint/2010/main" val="1907955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a:t>
            </a:r>
            <a:r>
              <a:rPr lang="en-US" altLang="zh-CN" dirty="0"/>
              <a:t>《</a:t>
            </a:r>
            <a:r>
              <a:rPr lang="en-US" altLang="zh-CN" dirty="0" err="1"/>
              <a:t>Autocar</a:t>
            </a:r>
            <a:r>
              <a:rPr lang="zh-CN" altLang="en-US" dirty="0"/>
              <a:t>对于不同轿车在高附着系数路面上的车辆制动实验数据，通过最小二乘法对试验数据进行拟合，得到的车辆制动距离公式，</a:t>
            </a:r>
            <a:r>
              <a:rPr lang="en-US" altLang="zh-CN" dirty="0" err="1"/>
              <a:t>us</a:t>
            </a:r>
            <a:r>
              <a:rPr lang="en-US" altLang="zh-CN" sz="1200" kern="1200" dirty="0" err="1">
                <a:solidFill>
                  <a:schemeClr val="tx1"/>
                </a:solidFill>
                <a:effectLst/>
                <a:latin typeface="+mn-lt"/>
                <a:ea typeface="+mn-ea"/>
                <a:cs typeface="+mn-cs"/>
              </a:rPr>
              <a:t>为制动的起始速度</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考虑到车辆的行车安全性，车辆停车后应距车道线一段距离，本文取</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米</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上式可以看出两车间的最小安全距离与两车间纵向相对加速度、相对速度以及并道时间有关。</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D5546F7-2DA6-41A2-8059-4F1510DEE3D4}" type="slidenum">
              <a:rPr lang="zh-CN" altLang="en-US" smtClean="0"/>
              <a:t>8</a:t>
            </a:fld>
            <a:endParaRPr lang="zh-CN" altLang="en-US"/>
          </a:p>
        </p:txBody>
      </p:sp>
    </p:spTree>
    <p:extLst>
      <p:ext uri="{BB962C8B-B14F-4D97-AF65-F5344CB8AC3E}">
        <p14:creationId xmlns:p14="http://schemas.microsoft.com/office/powerpoint/2010/main" val="3501184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当相对速度大于零时，安全边缘线为一条斜率为换道时间的曲线，由于纵向速度调整时间为</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，当相对速度小于零时，安全边缘曲线为一条斜率为临界碰撞时间的曲线。</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加速度</a:t>
            </a:r>
            <a:r>
              <a:rPr lang="en-US" altLang="zh-CN" sz="1200" kern="1200" dirty="0" err="1">
                <a:solidFill>
                  <a:schemeClr val="tx1"/>
                </a:solidFill>
                <a:effectLst/>
                <a:latin typeface="+mn-lt"/>
                <a:ea typeface="+mn-ea"/>
                <a:cs typeface="+mn-cs"/>
              </a:rPr>
              <a:t>越大，换道车辆能够更加快速的进入安全区域，换道安全性越高，但为保证乘客的乘车舒适性</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加速度</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必须小于保证乘客舒适性的加速度最大值</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每个</a:t>
            </a:r>
            <a:r>
              <a:rPr lang="zh-CN" altLang="en-US" sz="1200" kern="1200" dirty="0">
                <a:solidFill>
                  <a:schemeClr val="tx1"/>
                </a:solidFill>
                <a:effectLst/>
                <a:latin typeface="+mn-lt"/>
                <a:ea typeface="+mn-ea"/>
                <a:cs typeface="+mn-cs"/>
              </a:rPr>
              <a:t>加速度</a:t>
            </a:r>
            <a:r>
              <a:rPr lang="en-US" altLang="zh-CN" sz="1200" kern="1200" dirty="0" err="1">
                <a:solidFill>
                  <a:schemeClr val="tx1"/>
                </a:solidFill>
                <a:effectLst/>
                <a:latin typeface="+mn-lt"/>
                <a:ea typeface="+mn-ea"/>
                <a:cs typeface="+mn-cs"/>
              </a:rPr>
              <a:t>对应</a:t>
            </a:r>
            <a:r>
              <a:rPr lang="zh-CN" altLang="en-US" sz="1200" kern="1200" dirty="0">
                <a:solidFill>
                  <a:schemeClr val="tx1"/>
                </a:solidFill>
                <a:effectLst/>
                <a:latin typeface="+mn-lt"/>
                <a:ea typeface="+mn-ea"/>
                <a:cs typeface="+mn-cs"/>
              </a:rPr>
              <a:t>的速度调整时间</a:t>
            </a:r>
            <a:r>
              <a:rPr lang="en-US" altLang="zh-CN" sz="1200" kern="1200" dirty="0" err="1">
                <a:solidFill>
                  <a:schemeClr val="tx1"/>
                </a:solidFill>
                <a:effectLst/>
                <a:latin typeface="+mn-lt"/>
                <a:ea typeface="+mn-ea"/>
                <a:cs typeface="+mn-cs"/>
              </a:rPr>
              <a:t>最小值取决于曲线图和安全边缘线的交点</a:t>
            </a:r>
            <a:r>
              <a:rPr lang="en-US" altLang="zh-CN" sz="120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6D5546F7-2DA6-41A2-8059-4F1510DEE3D4}" type="slidenum">
              <a:rPr lang="zh-CN" altLang="en-US" smtClean="0"/>
              <a:t>9</a:t>
            </a:fld>
            <a:endParaRPr lang="zh-CN" altLang="en-US"/>
          </a:p>
        </p:txBody>
      </p:sp>
    </p:spTree>
    <p:extLst>
      <p:ext uri="{BB962C8B-B14F-4D97-AF65-F5344CB8AC3E}">
        <p14:creationId xmlns:p14="http://schemas.microsoft.com/office/powerpoint/2010/main" val="27990704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541"/>
            <a:ext cx="12192000" cy="685685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004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9C828EB-24EE-4A31-9BA5-B664883E82A4}" type="datetimeFigureOut">
              <a:rPr lang="zh-CN" altLang="en-US" smtClean="0"/>
              <a:t>2021/5/19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13CE2E-101C-45E3-A183-32D265DB4F2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pic>
        <p:nvPicPr>
          <p:cNvPr id="8" name="Picture 3" descr="C:\Users\miro.wu\Desktop\公司介绍111.png"/>
          <p:cNvPicPr>
            <a:picLocks noChangeAspect="1" noChangeArrowheads="1"/>
          </p:cNvPicPr>
          <p:nvPr userDrawn="1"/>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27076" y="574615"/>
            <a:ext cx="11736834" cy="5844078"/>
          </a:xfrm>
          <a:prstGeom prst="rect">
            <a:avLst/>
          </a:prstGeom>
          <a:noFill/>
          <a:extLst>
            <a:ext uri="{909E8E84-426E-40DD-AFC4-6F175D3DCCD1}">
              <a14:hiddenFill xmlns:a14="http://schemas.microsoft.com/office/drawing/2010/main">
                <a:solidFill>
                  <a:srgbClr val="FFFFFF"/>
                </a:solidFill>
              </a14:hiddenFill>
            </a:ext>
          </a:extLst>
        </p:spPr>
      </p:pic>
      <p:sp>
        <p:nvSpPr>
          <p:cNvPr id="9" name="圆角矩形 8"/>
          <p:cNvSpPr/>
          <p:nvPr userDrawn="1"/>
        </p:nvSpPr>
        <p:spPr>
          <a:xfrm>
            <a:off x="1139634" y="1031257"/>
            <a:ext cx="9912735" cy="42891"/>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24C3FC5-5D5E-4E7C-B246-CD2250CAF72E}" type="datetimeFigureOut">
              <a:rPr lang="zh-CN" altLang="en-US" smtClean="0"/>
              <a:t>2021/5/19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2021/5/19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4C3FC5-5D5E-4E7C-B246-CD2250CAF72E}" type="datetimeFigureOut">
              <a:rPr lang="zh-CN" altLang="en-US" smtClean="0"/>
              <a:t>2021/5/19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4C3FC5-5D5E-4E7C-B246-CD2250CAF72E}" type="datetimeFigureOut">
              <a:rPr lang="zh-CN" altLang="en-US" smtClean="0"/>
              <a:t>2021/5/19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4C3FC5-5D5E-4E7C-B246-CD2250CAF72E}" type="datetimeFigureOut">
              <a:rPr lang="zh-CN" altLang="en-US" smtClean="0"/>
              <a:t>2021/5/19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2021/5/19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4C3FC5-5D5E-4E7C-B246-CD2250CAF72E}" type="datetimeFigureOut">
              <a:rPr lang="zh-CN" altLang="en-US" smtClean="0"/>
              <a:t>2021/5/19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D7A918-C5A1-4EA3-A6F1-CCABECC419D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4C3FC5-5D5E-4E7C-B246-CD2250CAF72E}" type="datetimeFigureOut">
              <a:rPr lang="zh-CN" altLang="en-US" smtClean="0"/>
              <a:t>2021/5/19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7A918-C5A1-4EA3-A6F1-CCABECC419D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5.wmf"/><Relationship Id="rId5" Type="http://schemas.openxmlformats.org/officeDocument/2006/relationships/oleObject" Target="../embeddings/oleObject6.bin"/><Relationship Id="rId10" Type="http://schemas.openxmlformats.org/officeDocument/2006/relationships/image" Target="../media/image27.wmf"/><Relationship Id="rId4" Type="http://schemas.openxmlformats.org/officeDocument/2006/relationships/image" Target="../media/image24.wmf"/><Relationship Id="rId9" Type="http://schemas.openxmlformats.org/officeDocument/2006/relationships/oleObject" Target="../embeddings/oleObject8.bin"/></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oleObject" Target="../embeddings/oleObject9.bin"/><Relationship Id="rId7" Type="http://schemas.openxmlformats.org/officeDocument/2006/relationships/package" Target="../embeddings/Microsoft_Visio___1.vsdx"/><Relationship Id="rId12" Type="http://schemas.openxmlformats.org/officeDocument/2006/relationships/image" Target="../media/image35.wm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2.wmf"/><Relationship Id="rId11" Type="http://schemas.openxmlformats.org/officeDocument/2006/relationships/oleObject" Target="../embeddings/oleObject12.bin"/><Relationship Id="rId5" Type="http://schemas.openxmlformats.org/officeDocument/2006/relationships/oleObject" Target="../embeddings/oleObject10.bin"/><Relationship Id="rId10" Type="http://schemas.openxmlformats.org/officeDocument/2006/relationships/image" Target="../media/image34.wmf"/><Relationship Id="rId4" Type="http://schemas.openxmlformats.org/officeDocument/2006/relationships/image" Target="../media/image31.wmf"/><Relationship Id="rId9" Type="http://schemas.openxmlformats.org/officeDocument/2006/relationships/oleObject" Target="../embeddings/oleObject11.bin"/></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8.wmf"/><Relationship Id="rId5" Type="http://schemas.openxmlformats.org/officeDocument/2006/relationships/oleObject" Target="../embeddings/oleObject13.bin"/><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43.wmf"/><Relationship Id="rId3" Type="http://schemas.openxmlformats.org/officeDocument/2006/relationships/notesSlide" Target="../notesSlides/notesSlide16.xml"/><Relationship Id="rId7" Type="http://schemas.openxmlformats.org/officeDocument/2006/relationships/image" Target="../media/image40.wmf"/><Relationship Id="rId12" Type="http://schemas.openxmlformats.org/officeDocument/2006/relationships/oleObject" Target="../embeddings/oleObject17.bin"/><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oleObject" Target="../embeddings/oleObject14.bin"/><Relationship Id="rId11" Type="http://schemas.openxmlformats.org/officeDocument/2006/relationships/image" Target="../media/image42.wmf"/><Relationship Id="rId5" Type="http://schemas.openxmlformats.org/officeDocument/2006/relationships/image" Target="../media/image39.emf"/><Relationship Id="rId10" Type="http://schemas.openxmlformats.org/officeDocument/2006/relationships/oleObject" Target="../embeddings/oleObject16.bin"/><Relationship Id="rId4" Type="http://schemas.openxmlformats.org/officeDocument/2006/relationships/package" Target="../embeddings/Microsoft_Visio___2.vsdx"/><Relationship Id="rId9" Type="http://schemas.openxmlformats.org/officeDocument/2006/relationships/image" Target="../media/image41.w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44.wmf"/><Relationship Id="rId4" Type="http://schemas.openxmlformats.org/officeDocument/2006/relationships/oleObject" Target="../embeddings/oleObject18.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45.png"/><Relationship Id="rId7" Type="http://schemas.openxmlformats.org/officeDocument/2006/relationships/image" Target="../media/image47.wmf"/><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oleObject" Target="../embeddings/oleObject19.bin"/><Relationship Id="rId5" Type="http://schemas.openxmlformats.org/officeDocument/2006/relationships/image" Target="../media/image46.emf"/><Relationship Id="rId4" Type="http://schemas.openxmlformats.org/officeDocument/2006/relationships/package" Target="../embeddings/Microsoft_Visio___3.vsdx"/><Relationship Id="rId9" Type="http://schemas.openxmlformats.org/officeDocument/2006/relationships/image" Target="../media/image48.wmf"/></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4.tmp"/></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Visio___.vsdx"/><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7.emf"/><Relationship Id="rId7" Type="http://schemas.openxmlformats.org/officeDocument/2006/relationships/image" Target="../media/image19.wm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oleObject" Target="../embeddings/oleObject2.bin"/><Relationship Id="rId11" Type="http://schemas.openxmlformats.org/officeDocument/2006/relationships/image" Target="../media/image21.wmf"/><Relationship Id="rId5" Type="http://schemas.openxmlformats.org/officeDocument/2006/relationships/image" Target="../media/image18.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0.wmf"/></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3"/>
          <p:cNvSpPr>
            <a:spLocks/>
          </p:cNvSpPr>
          <p:nvPr/>
        </p:nvSpPr>
        <p:spPr bwMode="auto">
          <a:xfrm>
            <a:off x="0" y="-15048"/>
            <a:ext cx="1611086" cy="1297718"/>
          </a:xfrm>
          <a:custGeom>
            <a:avLst/>
            <a:gdLst>
              <a:gd name="T0" fmla="*/ 1095 w 1311"/>
              <a:gd name="T1" fmla="*/ 1056 h 1056"/>
              <a:gd name="T2" fmla="*/ 0 w 1311"/>
              <a:gd name="T3" fmla="*/ 1056 h 1056"/>
              <a:gd name="T4" fmla="*/ 0 w 1311"/>
              <a:gd name="T5" fmla="*/ 0 h 1056"/>
              <a:gd name="T6" fmla="*/ 1311 w 1311"/>
              <a:gd name="T7" fmla="*/ 0 h 1056"/>
              <a:gd name="T8" fmla="*/ 1095 w 1311"/>
              <a:gd name="T9" fmla="*/ 1056 h 1056"/>
            </a:gdLst>
            <a:ahLst/>
            <a:cxnLst>
              <a:cxn ang="0">
                <a:pos x="T0" y="T1"/>
              </a:cxn>
              <a:cxn ang="0">
                <a:pos x="T2" y="T3"/>
              </a:cxn>
              <a:cxn ang="0">
                <a:pos x="T4" y="T5"/>
              </a:cxn>
              <a:cxn ang="0">
                <a:pos x="T6" y="T7"/>
              </a:cxn>
              <a:cxn ang="0">
                <a:pos x="T8" y="T9"/>
              </a:cxn>
            </a:cxnLst>
            <a:rect l="0" t="0" r="r" b="b"/>
            <a:pathLst>
              <a:path w="1311" h="1056">
                <a:moveTo>
                  <a:pt x="1095" y="1056"/>
                </a:moveTo>
                <a:lnTo>
                  <a:pt x="0" y="1056"/>
                </a:lnTo>
                <a:lnTo>
                  <a:pt x="0" y="0"/>
                </a:lnTo>
                <a:lnTo>
                  <a:pt x="1311" y="0"/>
                </a:lnTo>
                <a:lnTo>
                  <a:pt x="1095" y="1056"/>
                </a:lnTo>
                <a:close/>
              </a:path>
            </a:pathLst>
          </a:custGeom>
          <a:solidFill>
            <a:srgbClr val="22498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1" name="Freeform 6"/>
          <p:cNvSpPr/>
          <p:nvPr/>
        </p:nvSpPr>
        <p:spPr bwMode="auto">
          <a:xfrm>
            <a:off x="3377565" y="1702939"/>
            <a:ext cx="8836025" cy="2936875"/>
          </a:xfrm>
          <a:custGeom>
            <a:avLst/>
            <a:gdLst>
              <a:gd name="T0" fmla="*/ 368 w 5566"/>
              <a:gd name="T1" fmla="*/ 0 h 1850"/>
              <a:gd name="T2" fmla="*/ 5566 w 5566"/>
              <a:gd name="T3" fmla="*/ 0 h 1850"/>
              <a:gd name="T4" fmla="*/ 5566 w 5566"/>
              <a:gd name="T5" fmla="*/ 1850 h 1850"/>
              <a:gd name="T6" fmla="*/ 0 w 5566"/>
              <a:gd name="T7" fmla="*/ 1850 h 1850"/>
              <a:gd name="T8" fmla="*/ 368 w 5566"/>
              <a:gd name="T9" fmla="*/ 0 h 1850"/>
            </a:gdLst>
            <a:ahLst/>
            <a:cxnLst>
              <a:cxn ang="0">
                <a:pos x="T0" y="T1"/>
              </a:cxn>
              <a:cxn ang="0">
                <a:pos x="T2" y="T3"/>
              </a:cxn>
              <a:cxn ang="0">
                <a:pos x="T4" y="T5"/>
              </a:cxn>
              <a:cxn ang="0">
                <a:pos x="T6" y="T7"/>
              </a:cxn>
              <a:cxn ang="0">
                <a:pos x="T8" y="T9"/>
              </a:cxn>
            </a:cxnLst>
            <a:rect l="0" t="0" r="r" b="b"/>
            <a:pathLst>
              <a:path w="5566" h="1850">
                <a:moveTo>
                  <a:pt x="368" y="0"/>
                </a:moveTo>
                <a:lnTo>
                  <a:pt x="5566" y="0"/>
                </a:lnTo>
                <a:lnTo>
                  <a:pt x="5566" y="1850"/>
                </a:lnTo>
                <a:lnTo>
                  <a:pt x="0" y="1850"/>
                </a:lnTo>
                <a:lnTo>
                  <a:pt x="368" y="0"/>
                </a:lnTo>
                <a:close/>
              </a:path>
            </a:pathLst>
          </a:custGeom>
          <a:solidFill>
            <a:srgbClr val="2248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Freeform 7"/>
          <p:cNvSpPr/>
          <p:nvPr/>
        </p:nvSpPr>
        <p:spPr bwMode="auto">
          <a:xfrm>
            <a:off x="0"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C4CD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8"/>
          <p:cNvSpPr/>
          <p:nvPr/>
        </p:nvSpPr>
        <p:spPr bwMode="auto">
          <a:xfrm>
            <a:off x="3372009" y="4492970"/>
            <a:ext cx="8836025" cy="149225"/>
          </a:xfrm>
          <a:custGeom>
            <a:avLst/>
            <a:gdLst>
              <a:gd name="T0" fmla="*/ 5566 w 5566"/>
              <a:gd name="T1" fmla="*/ 0 h 94"/>
              <a:gd name="T2" fmla="*/ 18 w 5566"/>
              <a:gd name="T3" fmla="*/ 0 h 94"/>
              <a:gd name="T4" fmla="*/ 0 w 5566"/>
              <a:gd name="T5" fmla="*/ 94 h 94"/>
              <a:gd name="T6" fmla="*/ 5566 w 5566"/>
              <a:gd name="T7" fmla="*/ 94 h 94"/>
              <a:gd name="T8" fmla="*/ 5566 w 5566"/>
              <a:gd name="T9" fmla="*/ 0 h 94"/>
            </a:gdLst>
            <a:ahLst/>
            <a:cxnLst>
              <a:cxn ang="0">
                <a:pos x="T0" y="T1"/>
              </a:cxn>
              <a:cxn ang="0">
                <a:pos x="T2" y="T3"/>
              </a:cxn>
              <a:cxn ang="0">
                <a:pos x="T4" y="T5"/>
              </a:cxn>
              <a:cxn ang="0">
                <a:pos x="T6" y="T7"/>
              </a:cxn>
              <a:cxn ang="0">
                <a:pos x="T8" y="T9"/>
              </a:cxn>
            </a:cxnLst>
            <a:rect l="0" t="0" r="r" b="b"/>
            <a:pathLst>
              <a:path w="5566" h="94">
                <a:moveTo>
                  <a:pt x="5566" y="0"/>
                </a:moveTo>
                <a:lnTo>
                  <a:pt x="18" y="0"/>
                </a:lnTo>
                <a:lnTo>
                  <a:pt x="0" y="94"/>
                </a:lnTo>
                <a:lnTo>
                  <a:pt x="5566" y="94"/>
                </a:lnTo>
                <a:lnTo>
                  <a:pt x="5566" y="0"/>
                </a:lnTo>
                <a:close/>
              </a:path>
            </a:pathLst>
          </a:custGeom>
          <a:solidFill>
            <a:srgbClr val="C7D0EF"/>
          </a:solidFill>
          <a:ln>
            <a:noFill/>
          </a:ln>
        </p:spPr>
        <p:txBody>
          <a:bodyPr vert="horz" wrap="square" lIns="91440" tIns="45720" rIns="91440" bIns="45720" numCol="1" anchor="t" anchorCtr="0" compatLnSpc="1"/>
          <a:lstStyle/>
          <a:p>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201" y="2335404"/>
            <a:ext cx="2575201" cy="216843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4356" y="2560682"/>
            <a:ext cx="1749565" cy="338738"/>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989" y="1588559"/>
            <a:ext cx="2207372" cy="1588940"/>
          </a:xfrm>
          <a:prstGeom prst="rect">
            <a:avLst/>
          </a:prstGeom>
        </p:spPr>
      </p:pic>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4351020" y="2031365"/>
            <a:ext cx="7658100" cy="1445260"/>
          </a:xfrm>
          <a:prstGeom prst="rect">
            <a:avLst/>
          </a:prstGeom>
          <a:noFill/>
        </p:spPr>
        <p:txBody>
          <a:bodyPr wrap="square" rtlCol="0">
            <a:spAutoFit/>
          </a:bodyPr>
          <a:lstStyle/>
          <a:p>
            <a:pPr algn="ctr"/>
            <a:r>
              <a:rPr lang="zh-CN" altLang="en-US" sz="4400" dirty="0">
                <a:solidFill>
                  <a:schemeClr val="bg1"/>
                </a:solidFill>
                <a:latin typeface="方正兰亭中黑_GBK" panose="02000000000000000000" pitchFamily="2" charset="-122"/>
                <a:ea typeface="方正兰亭中黑_GBK" panose="02000000000000000000" pitchFamily="2" charset="-122"/>
              </a:rPr>
              <a:t>交通场景中多任务多模概率轨迹预测方法研究</a:t>
            </a:r>
          </a:p>
        </p:txBody>
      </p:sp>
      <p:sp>
        <p:nvSpPr>
          <p:cNvPr id="16" name="文本框 15"/>
          <p:cNvSpPr txBox="1"/>
          <p:nvPr/>
        </p:nvSpPr>
        <p:spPr>
          <a:xfrm>
            <a:off x="4471217" y="3703900"/>
            <a:ext cx="29260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运载工程与力学学部</a:t>
            </a:r>
          </a:p>
        </p:txBody>
      </p:sp>
      <p:sp>
        <p:nvSpPr>
          <p:cNvPr id="17" name="文本框 16"/>
          <p:cNvSpPr txBox="1"/>
          <p:nvPr/>
        </p:nvSpPr>
        <p:spPr>
          <a:xfrm>
            <a:off x="9201727" y="3703900"/>
            <a:ext cx="20116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汽车工程学院</a:t>
            </a:r>
          </a:p>
        </p:txBody>
      </p:sp>
      <p:sp>
        <p:nvSpPr>
          <p:cNvPr id="18" name="文本框 17"/>
          <p:cNvSpPr txBox="1"/>
          <p:nvPr/>
        </p:nvSpPr>
        <p:spPr>
          <a:xfrm>
            <a:off x="4772203" y="5339774"/>
            <a:ext cx="1954381" cy="446276"/>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答辩人：周彬</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sp>
        <p:nvSpPr>
          <p:cNvPr id="19" name="文本框 18"/>
          <p:cNvSpPr txBox="1"/>
          <p:nvPr/>
        </p:nvSpPr>
        <p:spPr>
          <a:xfrm>
            <a:off x="8218663" y="5339774"/>
            <a:ext cx="25196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指导老师：李琳辉</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grpSp>
        <p:nvGrpSpPr>
          <p:cNvPr id="4" name="组合 3"/>
          <p:cNvGrpSpPr/>
          <p:nvPr/>
        </p:nvGrpSpPr>
        <p:grpSpPr>
          <a:xfrm>
            <a:off x="7831474" y="5380063"/>
            <a:ext cx="377825" cy="377825"/>
            <a:chOff x="7612018" y="5380063"/>
            <a:chExt cx="377825" cy="377825"/>
          </a:xfrm>
        </p:grpSpPr>
        <p:sp>
          <p:nvSpPr>
            <p:cNvPr id="27" name="椭圆 26"/>
            <p:cNvSpPr/>
            <p:nvPr/>
          </p:nvSpPr>
          <p:spPr>
            <a:xfrm>
              <a:off x="7612018"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p:cNvGrpSpPr>
              <a:grpSpLocks noChangeAspect="1"/>
            </p:cNvGrpSpPr>
            <p:nvPr/>
          </p:nvGrpSpPr>
          <p:grpSpPr>
            <a:xfrm>
              <a:off x="7707997" y="5400481"/>
              <a:ext cx="185866" cy="308489"/>
              <a:chOff x="6499674" y="3862507"/>
              <a:chExt cx="323003" cy="536101"/>
            </a:xfrm>
            <a:solidFill>
              <a:schemeClr val="bg1"/>
            </a:solidFill>
          </p:grpSpPr>
          <p:sp>
            <p:nvSpPr>
              <p:cNvPr id="23"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4"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3" name="组合 2"/>
          <p:cNvGrpSpPr/>
          <p:nvPr/>
        </p:nvGrpSpPr>
        <p:grpSpPr>
          <a:xfrm>
            <a:off x="4394378" y="5380063"/>
            <a:ext cx="377825" cy="377825"/>
            <a:chOff x="4312082" y="5380063"/>
            <a:chExt cx="377825" cy="377825"/>
          </a:xfrm>
        </p:grpSpPr>
        <p:sp>
          <p:nvSpPr>
            <p:cNvPr id="2" name="椭圆 1"/>
            <p:cNvSpPr/>
            <p:nvPr/>
          </p:nvSpPr>
          <p:spPr>
            <a:xfrm>
              <a:off x="4312082"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Freeform 25"/>
            <p:cNvSpPr>
              <a:spLocks noEditPoints="1" noChangeArrowheads="1"/>
            </p:cNvSpPr>
            <p:nvPr/>
          </p:nvSpPr>
          <p:spPr bwMode="auto">
            <a:xfrm>
              <a:off x="4400212" y="5409544"/>
              <a:ext cx="207179" cy="299426"/>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grpSp>
      <p:pic>
        <p:nvPicPr>
          <p:cNvPr id="25" name="图片 24"/>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236311" y="267003"/>
            <a:ext cx="954306" cy="9569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7293"/>
    </mc:Choice>
    <mc:Fallback xmlns="">
      <p:transition advTm="729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13419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并道轨迹规划算法对比</a:t>
            </a:r>
          </a:p>
        </p:txBody>
      </p:sp>
      <p:sp>
        <p:nvSpPr>
          <p:cNvPr id="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 name="表格 1"/>
          <p:cNvGraphicFramePr>
            <a:graphicFrameLocks noGrp="1"/>
          </p:cNvGraphicFramePr>
          <p:nvPr>
            <p:extLst>
              <p:ext uri="{D42A27DB-BD31-4B8C-83A1-F6EECF244321}">
                <p14:modId xmlns:p14="http://schemas.microsoft.com/office/powerpoint/2010/main" val="2467109033"/>
              </p:ext>
            </p:extLst>
          </p:nvPr>
        </p:nvGraphicFramePr>
        <p:xfrm>
          <a:off x="1202846" y="1930087"/>
          <a:ext cx="10031370" cy="3926048"/>
        </p:xfrm>
        <a:graphic>
          <a:graphicData uri="http://schemas.openxmlformats.org/drawingml/2006/table">
            <a:tbl>
              <a:tblPr firstRow="1" bandRow="1">
                <a:tableStyleId>{5C22544A-7EE6-4342-B048-85BDC9FD1C3A}</a:tableStyleId>
              </a:tblPr>
              <a:tblGrid>
                <a:gridCol w="2380609">
                  <a:extLst>
                    <a:ext uri="{9D8B030D-6E8A-4147-A177-3AD203B41FA5}">
                      <a16:colId xmlns:a16="http://schemas.microsoft.com/office/drawing/2014/main" val="20000"/>
                    </a:ext>
                  </a:extLst>
                </a:gridCol>
                <a:gridCol w="2743201">
                  <a:extLst>
                    <a:ext uri="{9D8B030D-6E8A-4147-A177-3AD203B41FA5}">
                      <a16:colId xmlns:a16="http://schemas.microsoft.com/office/drawing/2014/main" val="20001"/>
                    </a:ext>
                  </a:extLst>
                </a:gridCol>
                <a:gridCol w="1879134">
                  <a:extLst>
                    <a:ext uri="{9D8B030D-6E8A-4147-A177-3AD203B41FA5}">
                      <a16:colId xmlns:a16="http://schemas.microsoft.com/office/drawing/2014/main" val="20002"/>
                    </a:ext>
                  </a:extLst>
                </a:gridCol>
                <a:gridCol w="3028426">
                  <a:extLst>
                    <a:ext uri="{9D8B030D-6E8A-4147-A177-3AD203B41FA5}">
                      <a16:colId xmlns:a16="http://schemas.microsoft.com/office/drawing/2014/main" val="20003"/>
                    </a:ext>
                  </a:extLst>
                </a:gridCol>
              </a:tblGrid>
              <a:tr h="327109">
                <a:tc>
                  <a:txBody>
                    <a:bodyPr/>
                    <a:lstStyle/>
                    <a:p>
                      <a:pPr algn="ctr"/>
                      <a:r>
                        <a:rPr lang="zh-CN" altLang="en-US" baseline="0" dirty="0">
                          <a:latin typeface="Times New Roman" panose="02020603050405020304" pitchFamily="18" charset="0"/>
                          <a:ea typeface="楷体" panose="02010609060101010101" pitchFamily="49" charset="-122"/>
                        </a:rPr>
                        <a:t>轨迹规划方法</a:t>
                      </a:r>
                    </a:p>
                  </a:txBody>
                  <a:tcPr/>
                </a:tc>
                <a:tc>
                  <a:txBody>
                    <a:bodyPr/>
                    <a:lstStyle/>
                    <a:p>
                      <a:pPr algn="ctr"/>
                      <a:r>
                        <a:rPr lang="zh-CN" altLang="en-US" baseline="0" dirty="0">
                          <a:latin typeface="Times New Roman" panose="02020603050405020304" pitchFamily="18" charset="0"/>
                          <a:ea typeface="楷体" panose="02010609060101010101" pitchFamily="49" charset="-122"/>
                        </a:rPr>
                        <a:t>轨迹函数</a:t>
                      </a:r>
                    </a:p>
                  </a:txBody>
                  <a:tcPr/>
                </a:tc>
                <a:tc>
                  <a:txBody>
                    <a:bodyPr/>
                    <a:lstStyle/>
                    <a:p>
                      <a:pPr algn="ctr"/>
                      <a:r>
                        <a:rPr lang="zh-CN" altLang="en-US" baseline="0" dirty="0">
                          <a:latin typeface="Times New Roman" panose="02020603050405020304" pitchFamily="18" charset="0"/>
                          <a:ea typeface="楷体" panose="02010609060101010101" pitchFamily="49" charset="-122"/>
                        </a:rPr>
                        <a:t>优点</a:t>
                      </a:r>
                    </a:p>
                  </a:txBody>
                  <a:tcPr/>
                </a:tc>
                <a:tc>
                  <a:txBody>
                    <a:bodyPr/>
                    <a:lstStyle/>
                    <a:p>
                      <a:pPr algn="ctr"/>
                      <a:r>
                        <a:rPr lang="zh-CN" altLang="en-US" baseline="0" dirty="0">
                          <a:latin typeface="Times New Roman" panose="02020603050405020304" pitchFamily="18" charset="0"/>
                          <a:ea typeface="楷体" panose="02010609060101010101" pitchFamily="49" charset="-122"/>
                        </a:rPr>
                        <a:t>缺点</a:t>
                      </a:r>
                    </a:p>
                  </a:txBody>
                  <a:tcPr/>
                </a:tc>
                <a:extLst>
                  <a:ext uri="{0D108BD9-81ED-4DB2-BD59-A6C34878D82A}">
                    <a16:rowId xmlns:a16="http://schemas.microsoft.com/office/drawing/2014/main" val="10000"/>
                  </a:ext>
                </a:extLst>
              </a:tr>
              <a:tr h="800310">
                <a:tc>
                  <a:txBody>
                    <a:bodyPr/>
                    <a:lstStyle/>
                    <a:p>
                      <a:pPr algn="ctr"/>
                      <a:r>
                        <a:rPr lang="zh-CN" altLang="en-US" baseline="0" dirty="0">
                          <a:latin typeface="Times New Roman" panose="02020603050405020304" pitchFamily="18" charset="0"/>
                          <a:ea typeface="楷体" panose="02010609060101010101" pitchFamily="49" charset="-122"/>
                        </a:rPr>
                        <a:t>正弦并道轨迹</a:t>
                      </a:r>
                    </a:p>
                  </a:txBody>
                  <a:tcPr anchor="ctr"/>
                </a:tc>
                <a:tc>
                  <a:txBody>
                    <a:bodyPr/>
                    <a:lstStyle/>
                    <a:p>
                      <a:pPr algn="ctr"/>
                      <a:endParaRPr lang="zh-CN" altLang="en-US" baseline="0" dirty="0">
                        <a:latin typeface="Times New Roman" panose="02020603050405020304" pitchFamily="18" charset="0"/>
                        <a:ea typeface="楷体" panose="02010609060101010101" pitchFamily="49" charset="-122"/>
                      </a:endParaRPr>
                    </a:p>
                  </a:txBody>
                  <a:tcPr anchor="ctr"/>
                </a:tc>
                <a:tc>
                  <a:txBody>
                    <a:bodyPr/>
                    <a:lstStyle/>
                    <a:p>
                      <a:pPr algn="just"/>
                      <a:r>
                        <a:rPr lang="zh-CN" altLang="en-US" baseline="0" dirty="0">
                          <a:latin typeface="Times New Roman" panose="02020603050405020304" pitchFamily="18" charset="0"/>
                          <a:ea typeface="楷体" panose="02010609060101010101" pitchFamily="49" charset="-122"/>
                        </a:rPr>
                        <a:t>算法简单、计算量小</a:t>
                      </a:r>
                    </a:p>
                  </a:txBody>
                  <a:tcPr anchor="ctr"/>
                </a:tc>
                <a:tc>
                  <a:txBody>
                    <a:bodyPr/>
                    <a:lstStyle/>
                    <a:p>
                      <a:pPr algn="just"/>
                      <a:r>
                        <a:rPr lang="zh-CN" altLang="zh-CN" sz="1800" kern="1200" baseline="0" dirty="0">
                          <a:solidFill>
                            <a:schemeClr val="dk1"/>
                          </a:solidFill>
                          <a:effectLst/>
                          <a:latin typeface="Times New Roman" panose="02020603050405020304" pitchFamily="18" charset="0"/>
                          <a:ea typeface="楷体" panose="02010609060101010101" pitchFamily="49" charset="-122"/>
                          <a:cs typeface="+mn-cs"/>
                        </a:rPr>
                        <a:t>横向加速度的起始值不为</a:t>
                      </a:r>
                      <a:r>
                        <a:rPr lang="en-US" altLang="zh-CN" sz="1800" kern="1200" baseline="0" dirty="0">
                          <a:solidFill>
                            <a:schemeClr val="dk1"/>
                          </a:solidFill>
                          <a:effectLst/>
                          <a:latin typeface="Times New Roman" panose="02020603050405020304" pitchFamily="18" charset="0"/>
                          <a:ea typeface="楷体" panose="02010609060101010101" pitchFamily="49" charset="-122"/>
                          <a:cs typeface="+mn-cs"/>
                        </a:rPr>
                        <a:t>0</a:t>
                      </a:r>
                      <a:endParaRPr lang="zh-CN" altLang="en-US" baseline="0" dirty="0">
                        <a:latin typeface="Times New Roman" panose="02020603050405020304" pitchFamily="18" charset="0"/>
                        <a:ea typeface="楷体" panose="02010609060101010101" pitchFamily="49" charset="-122"/>
                      </a:endParaRPr>
                    </a:p>
                  </a:txBody>
                  <a:tcPr anchor="ctr"/>
                </a:tc>
                <a:extLst>
                  <a:ext uri="{0D108BD9-81ED-4DB2-BD59-A6C34878D82A}">
                    <a16:rowId xmlns:a16="http://schemas.microsoft.com/office/drawing/2014/main" val="10001"/>
                  </a:ext>
                </a:extLst>
              </a:tr>
              <a:tr h="872455">
                <a:tc>
                  <a:txBody>
                    <a:bodyPr/>
                    <a:lstStyle/>
                    <a:p>
                      <a:pPr algn="ctr"/>
                      <a:r>
                        <a:rPr lang="zh-CN" altLang="en-US" baseline="0" dirty="0">
                          <a:latin typeface="Times New Roman" panose="02020603050405020304" pitchFamily="18" charset="0"/>
                          <a:ea typeface="楷体" panose="02010609060101010101" pitchFamily="49" charset="-122"/>
                        </a:rPr>
                        <a:t>圆弧并道轨迹</a:t>
                      </a:r>
                    </a:p>
                  </a:txBody>
                  <a:tcPr anchor="ctr"/>
                </a:tc>
                <a:tc>
                  <a:txBody>
                    <a:bodyPr/>
                    <a:lstStyle/>
                    <a:p>
                      <a:pPr algn="ctr"/>
                      <a:endParaRPr lang="zh-CN" altLang="en-US" baseline="0" dirty="0">
                        <a:latin typeface="Times New Roman" panose="02020603050405020304" pitchFamily="18" charset="0"/>
                        <a:ea typeface="楷体" panose="02010609060101010101" pitchFamily="49" charset="-122"/>
                      </a:endParaRPr>
                    </a:p>
                  </a:txBody>
                  <a:tcPr anchor="ctr"/>
                </a:tc>
                <a:tc>
                  <a:txBody>
                    <a:bodyPr/>
                    <a:lstStyle/>
                    <a:p>
                      <a:pPr algn="just"/>
                      <a:r>
                        <a:rPr lang="zh-CN" altLang="zh-CN" sz="1800" kern="1200" baseline="0" dirty="0">
                          <a:solidFill>
                            <a:schemeClr val="dk1"/>
                          </a:solidFill>
                          <a:effectLst/>
                          <a:latin typeface="Times New Roman" panose="02020603050405020304" pitchFamily="18" charset="0"/>
                          <a:ea typeface="楷体" panose="02010609060101010101" pitchFamily="49" charset="-122"/>
                          <a:cs typeface="+mn-cs"/>
                        </a:rPr>
                        <a:t>所需换道时间最短，换道过程中安全性高</a:t>
                      </a:r>
                      <a:endParaRPr lang="zh-CN" altLang="en-US" baseline="0" dirty="0">
                        <a:latin typeface="Times New Roman" panose="02020603050405020304" pitchFamily="18" charset="0"/>
                        <a:ea typeface="楷体" panose="02010609060101010101" pitchFamily="49" charset="-122"/>
                      </a:endParaRPr>
                    </a:p>
                  </a:txBody>
                  <a:tcPr anchor="ctr"/>
                </a:tc>
                <a:tc>
                  <a:txBody>
                    <a:bodyPr/>
                    <a:lstStyle/>
                    <a:p>
                      <a:pPr algn="just"/>
                      <a:r>
                        <a:rPr lang="zh-CN" altLang="en-US" baseline="0" dirty="0">
                          <a:latin typeface="Times New Roman" panose="02020603050405020304" pitchFamily="18" charset="0"/>
                          <a:ea typeface="楷体" panose="02010609060101010101" pitchFamily="49" charset="-122"/>
                        </a:rPr>
                        <a:t>横向加速度未加限制，圆弧端点处横向加速度存在突变，控制难度较大</a:t>
                      </a:r>
                    </a:p>
                  </a:txBody>
                  <a:tcPr anchor="ctr"/>
                </a:tc>
                <a:extLst>
                  <a:ext uri="{0D108BD9-81ED-4DB2-BD59-A6C34878D82A}">
                    <a16:rowId xmlns:a16="http://schemas.microsoft.com/office/drawing/2014/main" val="10002"/>
                  </a:ext>
                </a:extLst>
              </a:tr>
              <a:tr h="822121">
                <a:tc>
                  <a:txBody>
                    <a:bodyPr/>
                    <a:lstStyle/>
                    <a:p>
                      <a:pPr algn="ctr"/>
                      <a:r>
                        <a:rPr lang="zh-CN" altLang="en-US" baseline="0" dirty="0">
                          <a:latin typeface="Times New Roman" panose="02020603050405020304" pitchFamily="18" charset="0"/>
                          <a:ea typeface="楷体" panose="02010609060101010101" pitchFamily="49" charset="-122"/>
                        </a:rPr>
                        <a:t>三次多项式并道轨迹</a:t>
                      </a:r>
                    </a:p>
                  </a:txBody>
                  <a:tcPr anchor="ctr"/>
                </a:tc>
                <a:tc>
                  <a:txBody>
                    <a:bodyPr/>
                    <a:lstStyle/>
                    <a:p>
                      <a:pPr algn="ctr"/>
                      <a:endParaRPr lang="zh-CN" altLang="en-US" baseline="0" dirty="0">
                        <a:latin typeface="Times New Roman" panose="02020603050405020304" pitchFamily="18" charset="0"/>
                        <a:ea typeface="楷体" panose="02010609060101010101" pitchFamily="49" charset="-122"/>
                      </a:endParaRPr>
                    </a:p>
                  </a:txBody>
                  <a:tcPr anchor="ctr"/>
                </a:tc>
                <a:tc>
                  <a:txBody>
                    <a:bodyPr/>
                    <a:lstStyle/>
                    <a:p>
                      <a:pPr algn="just"/>
                      <a:r>
                        <a:rPr lang="zh-CN" altLang="en-US" sz="1800" kern="1200" baseline="0" dirty="0">
                          <a:solidFill>
                            <a:schemeClr val="dk1"/>
                          </a:solidFill>
                          <a:effectLst/>
                          <a:latin typeface="Times New Roman" panose="02020603050405020304" pitchFamily="18" charset="0"/>
                          <a:ea typeface="楷体" panose="02010609060101010101" pitchFamily="49" charset="-122"/>
                          <a:cs typeface="+mn-cs"/>
                        </a:rPr>
                        <a:t>计算</a:t>
                      </a:r>
                      <a:r>
                        <a:rPr lang="zh-CN" altLang="zh-CN" sz="1800" kern="1200" baseline="0" dirty="0">
                          <a:solidFill>
                            <a:schemeClr val="dk1"/>
                          </a:solidFill>
                          <a:effectLst/>
                          <a:latin typeface="Times New Roman" panose="02020603050405020304" pitchFamily="18" charset="0"/>
                          <a:ea typeface="楷体" panose="02010609060101010101" pitchFamily="49" charset="-122"/>
                          <a:cs typeface="+mn-cs"/>
                        </a:rPr>
                        <a:t>过程简单，位置、速度曲线变化连续</a:t>
                      </a:r>
                      <a:endParaRPr lang="zh-CN" altLang="en-US" baseline="0" dirty="0">
                        <a:latin typeface="Times New Roman" panose="02020603050405020304" pitchFamily="18" charset="0"/>
                        <a:ea typeface="楷体" panose="02010609060101010101" pitchFamily="49" charset="-122"/>
                      </a:endParaRPr>
                    </a:p>
                  </a:txBody>
                  <a:tcPr anchor="ctr"/>
                </a:tc>
                <a:tc>
                  <a:txBody>
                    <a:bodyPr/>
                    <a:lstStyle/>
                    <a:p>
                      <a:pPr algn="just"/>
                      <a:r>
                        <a:rPr lang="zh-CN" altLang="en-US" baseline="0" dirty="0">
                          <a:latin typeface="Times New Roman" panose="02020603050405020304" pitchFamily="18" charset="0"/>
                          <a:ea typeface="楷体" panose="02010609060101010101" pitchFamily="49" charset="-122"/>
                        </a:rPr>
                        <a:t>横向加速度初始值不为</a:t>
                      </a:r>
                      <a:r>
                        <a:rPr lang="en-US" altLang="zh-CN" baseline="0" dirty="0">
                          <a:latin typeface="Times New Roman" panose="02020603050405020304" pitchFamily="18" charset="0"/>
                          <a:ea typeface="楷体" panose="02010609060101010101" pitchFamily="49" charset="-122"/>
                        </a:rPr>
                        <a:t>0</a:t>
                      </a:r>
                      <a:r>
                        <a:rPr lang="zh-CN" altLang="en-US" baseline="0" dirty="0">
                          <a:latin typeface="Times New Roman" panose="02020603050405020304" pitchFamily="18" charset="0"/>
                          <a:ea typeface="楷体" panose="02010609060101010101" pitchFamily="49" charset="-122"/>
                        </a:rPr>
                        <a:t>，且变化不连续</a:t>
                      </a:r>
                    </a:p>
                  </a:txBody>
                  <a:tcPr anchor="ctr"/>
                </a:tc>
                <a:extLst>
                  <a:ext uri="{0D108BD9-81ED-4DB2-BD59-A6C34878D82A}">
                    <a16:rowId xmlns:a16="http://schemas.microsoft.com/office/drawing/2014/main" val="10003"/>
                  </a:ext>
                </a:extLst>
              </a:tr>
              <a:tr h="931178">
                <a:tc>
                  <a:txBody>
                    <a:bodyPr/>
                    <a:lstStyle/>
                    <a:p>
                      <a:pPr algn="ctr"/>
                      <a:r>
                        <a:rPr lang="zh-CN" altLang="en-US" baseline="0" dirty="0">
                          <a:latin typeface="Times New Roman" panose="02020603050405020304" pitchFamily="18" charset="0"/>
                          <a:ea typeface="楷体" panose="02010609060101010101" pitchFamily="49" charset="-122"/>
                        </a:rPr>
                        <a:t>五次多项式并道轨迹</a:t>
                      </a:r>
                    </a:p>
                  </a:txBody>
                  <a:tcPr anchor="ctr"/>
                </a:tc>
                <a:tc>
                  <a:txBody>
                    <a:bodyPr/>
                    <a:lstStyle/>
                    <a:p>
                      <a:pPr algn="ctr"/>
                      <a:endParaRPr lang="zh-CN" altLang="en-US" baseline="0" dirty="0">
                        <a:latin typeface="Times New Roman" panose="02020603050405020304" pitchFamily="18" charset="0"/>
                        <a:ea typeface="楷体" panose="02010609060101010101" pitchFamily="49" charset="-122"/>
                      </a:endParaRPr>
                    </a:p>
                  </a:txBody>
                  <a:tcPr anchor="ctr"/>
                </a:tc>
                <a:tc>
                  <a:txBody>
                    <a:bodyPr/>
                    <a:lstStyle/>
                    <a:p>
                      <a:pPr algn="just"/>
                      <a:r>
                        <a:rPr lang="zh-CN" altLang="en-US" baseline="0" dirty="0">
                          <a:latin typeface="Times New Roman" panose="02020603050405020304" pitchFamily="18" charset="0"/>
                          <a:ea typeface="楷体" panose="02010609060101010101" pitchFamily="49" charset="-122"/>
                        </a:rPr>
                        <a:t>计算量小，</a:t>
                      </a:r>
                      <a:r>
                        <a:rPr lang="zh-CN" altLang="zh-CN" sz="1800" kern="1200" baseline="0" dirty="0">
                          <a:solidFill>
                            <a:schemeClr val="dk1"/>
                          </a:solidFill>
                          <a:effectLst/>
                          <a:latin typeface="Times New Roman" panose="02020603050405020304" pitchFamily="18" charset="0"/>
                          <a:ea typeface="楷体" panose="02010609060101010101" pitchFamily="49" charset="-122"/>
                          <a:cs typeface="+mn-cs"/>
                        </a:rPr>
                        <a:t>速度、加速度曲线变化连续</a:t>
                      </a:r>
                      <a:endParaRPr lang="zh-CN" altLang="en-US" baseline="0" dirty="0">
                        <a:latin typeface="Times New Roman" panose="02020603050405020304" pitchFamily="18" charset="0"/>
                        <a:ea typeface="楷体" panose="02010609060101010101" pitchFamily="49" charset="-122"/>
                      </a:endParaRPr>
                    </a:p>
                  </a:txBody>
                  <a:tcPr anchor="ctr"/>
                </a:tc>
                <a:tc>
                  <a:txBody>
                    <a:bodyPr/>
                    <a:lstStyle/>
                    <a:p>
                      <a:pPr algn="ctr"/>
                      <a:r>
                        <a:rPr lang="en-US" altLang="zh-CN" baseline="0" dirty="0">
                          <a:latin typeface="Times New Roman" panose="02020603050405020304" pitchFamily="18" charset="0"/>
                          <a:ea typeface="楷体" panose="02010609060101010101" pitchFamily="49" charset="-122"/>
                        </a:rPr>
                        <a:t>——</a:t>
                      </a:r>
                      <a:endParaRPr lang="zh-CN" altLang="en-US" baseline="0" dirty="0">
                        <a:latin typeface="Times New Roman" panose="02020603050405020304" pitchFamily="18" charset="0"/>
                        <a:ea typeface="楷体" panose="02010609060101010101" pitchFamily="49" charset="-122"/>
                      </a:endParaRPr>
                    </a:p>
                  </a:txBody>
                  <a:tcPr anchor="ctr"/>
                </a:tc>
                <a:extLst>
                  <a:ext uri="{0D108BD9-81ED-4DB2-BD59-A6C34878D82A}">
                    <a16:rowId xmlns:a16="http://schemas.microsoft.com/office/drawing/2014/main" val="10004"/>
                  </a:ext>
                </a:extLst>
              </a:tr>
            </a:tbl>
          </a:graphicData>
        </a:graphic>
      </p:graphicFrame>
      <p:sp>
        <p:nvSpPr>
          <p:cNvPr id="4"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45635111"/>
              </p:ext>
            </p:extLst>
          </p:nvPr>
        </p:nvGraphicFramePr>
        <p:xfrm>
          <a:off x="3923937" y="2375823"/>
          <a:ext cx="2133600" cy="790575"/>
        </p:xfrm>
        <a:graphic>
          <a:graphicData uri="http://schemas.openxmlformats.org/presentationml/2006/ole">
            <mc:AlternateContent xmlns:mc="http://schemas.openxmlformats.org/markup-compatibility/2006">
              <mc:Choice xmlns:v="urn:schemas-microsoft-com:vml" Requires="v">
                <p:oleObj name="Equation" r:id="rId3" imgW="2133600" imgH="787400" progId="Equation.DSMT4">
                  <p:embed/>
                </p:oleObj>
              </mc:Choice>
              <mc:Fallback>
                <p:oleObj name="Equation" r:id="rId3" imgW="2133600" imgH="7874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37" y="2375823"/>
                        <a:ext cx="2133600" cy="790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6245797"/>
              </p:ext>
            </p:extLst>
          </p:nvPr>
        </p:nvGraphicFramePr>
        <p:xfrm>
          <a:off x="3607065" y="3497241"/>
          <a:ext cx="2717800" cy="257175"/>
        </p:xfrm>
        <a:graphic>
          <a:graphicData uri="http://schemas.openxmlformats.org/presentationml/2006/ole">
            <mc:AlternateContent xmlns:mc="http://schemas.openxmlformats.org/markup-compatibility/2006">
              <mc:Choice xmlns:v="urn:schemas-microsoft-com:vml" Requires="v">
                <p:oleObj name="Equation" r:id="rId5" imgW="2717640" imgH="253800" progId="Equation.DSMT4">
                  <p:embed/>
                </p:oleObj>
              </mc:Choice>
              <mc:Fallback>
                <p:oleObj name="Equation" r:id="rId5" imgW="2717640" imgH="253800" progId="Equation.DSMT4">
                  <p:embed/>
                  <p:pic>
                    <p:nvPicPr>
                      <p:cNvPr id="0" name="Object 6"/>
                      <p:cNvPicPr>
                        <a:picLocks noChangeAspect="1" noChangeArrowheads="1"/>
                      </p:cNvPicPr>
                      <p:nvPr/>
                    </p:nvPicPr>
                    <p:blipFill>
                      <a:blip r:embed="rId6"/>
                      <a:srcRect/>
                      <a:stretch>
                        <a:fillRect/>
                      </a:stretch>
                    </p:blipFill>
                    <p:spPr bwMode="auto">
                      <a:xfrm>
                        <a:off x="3607065" y="3497241"/>
                        <a:ext cx="2717800" cy="25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1095457584"/>
              </p:ext>
            </p:extLst>
          </p:nvPr>
        </p:nvGraphicFramePr>
        <p:xfrm>
          <a:off x="4002905" y="4176311"/>
          <a:ext cx="1676400" cy="504825"/>
        </p:xfrm>
        <a:graphic>
          <a:graphicData uri="http://schemas.openxmlformats.org/presentationml/2006/ole">
            <mc:AlternateContent xmlns:mc="http://schemas.openxmlformats.org/markup-compatibility/2006">
              <mc:Choice xmlns:v="urn:schemas-microsoft-com:vml" Requires="v">
                <p:oleObj name="Equation" r:id="rId7" imgW="1676400" imgH="508000" progId="Equation.DSMT4">
                  <p:embed/>
                </p:oleObj>
              </mc:Choice>
              <mc:Fallback>
                <p:oleObj name="Equation" r:id="rId7" imgW="1676400" imgH="508000"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2905" y="4176311"/>
                        <a:ext cx="1676400"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1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177643173"/>
              </p:ext>
            </p:extLst>
          </p:nvPr>
        </p:nvGraphicFramePr>
        <p:xfrm>
          <a:off x="3734458" y="4981654"/>
          <a:ext cx="2447925" cy="533400"/>
        </p:xfrm>
        <a:graphic>
          <a:graphicData uri="http://schemas.openxmlformats.org/presentationml/2006/ole">
            <mc:AlternateContent xmlns:mc="http://schemas.openxmlformats.org/markup-compatibility/2006">
              <mc:Choice xmlns:v="urn:schemas-microsoft-com:vml" Requires="v">
                <p:oleObj name="Equation" r:id="rId9" imgW="2450037" imgH="533169" progId="Equation.DSMT4">
                  <p:embed/>
                </p:oleObj>
              </mc:Choice>
              <mc:Fallback>
                <p:oleObj name="Equation" r:id="rId9" imgW="2450037" imgH="533169" progId="Equation.DSMT4">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34458" y="4981654"/>
                        <a:ext cx="244792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5" name="组合 24"/>
          <p:cNvGrpSpPr/>
          <p:nvPr/>
        </p:nvGrpSpPr>
        <p:grpSpPr>
          <a:xfrm>
            <a:off x="386195" y="131117"/>
            <a:ext cx="563775" cy="563774"/>
            <a:chOff x="2405755" y="2364444"/>
            <a:chExt cx="1713834" cy="1713832"/>
          </a:xfrm>
        </p:grpSpPr>
        <p:sp>
          <p:nvSpPr>
            <p:cNvPr id="26" name="椭圆 25"/>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7" name="椭圆 26"/>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8"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3" name="矩形 12"/>
          <p:cNvSpPr/>
          <p:nvPr/>
        </p:nvSpPr>
        <p:spPr>
          <a:xfrm>
            <a:off x="1145664" y="1144698"/>
            <a:ext cx="10300101" cy="737189"/>
          </a:xfrm>
          <a:prstGeom prst="rect">
            <a:avLst/>
          </a:prstGeom>
        </p:spPr>
        <p:txBody>
          <a:bodyPr wrap="square">
            <a:spAutoFit/>
          </a:bodyPr>
          <a:lstStyle/>
          <a:p>
            <a:pPr indent="457200">
              <a:lnSpc>
                <a:spcPct val="125000"/>
              </a:lnSpc>
            </a:pPr>
            <a:r>
              <a:rPr lang="zh-CN" altLang="zh-CN" dirty="0">
                <a:latin typeface="楷体" panose="02010609060101010101" pitchFamily="49" charset="-122"/>
                <a:ea typeface="楷体" panose="02010609060101010101" pitchFamily="49" charset="-122"/>
                <a:cs typeface="宋体" panose="02010600030101010101" pitchFamily="2" charset="-122"/>
              </a:rPr>
              <a:t>本章假设车辆在并道过程中车辆纵向匀速行驶，分别比较了正弦、圆弧、三次多项式、五次多项式等轨迹规划方法。</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689006074"/>
      </p:ext>
    </p:extLst>
  </p:cSld>
  <p:clrMapOvr>
    <a:masterClrMapping/>
  </p:clrMapOvr>
  <mc:AlternateContent xmlns:mc="http://schemas.openxmlformats.org/markup-compatibility/2006" xmlns:p14="http://schemas.microsoft.com/office/powerpoint/2010/main">
    <mc:Choice Requires="p14">
      <p:transition p14:dur="0" advTm="40129"/>
    </mc:Choice>
    <mc:Fallback xmlns="">
      <p:transition advTm="4012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206332"/>
            <a:ext cx="283923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五次多项式并道轨迹</a:t>
            </a:r>
          </a:p>
        </p:txBody>
      </p:sp>
      <p:sp>
        <p:nvSpPr>
          <p:cNvPr id="12" name="矩形 11"/>
          <p:cNvSpPr/>
          <p:nvPr/>
        </p:nvSpPr>
        <p:spPr>
          <a:xfrm>
            <a:off x="7073"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grpSp>
        <p:nvGrpSpPr>
          <p:cNvPr id="23" name="组合 22"/>
          <p:cNvGrpSpPr/>
          <p:nvPr/>
        </p:nvGrpSpPr>
        <p:grpSpPr>
          <a:xfrm>
            <a:off x="386195" y="131117"/>
            <a:ext cx="563775" cy="563774"/>
            <a:chOff x="2405755" y="2364444"/>
            <a:chExt cx="1713834" cy="1713832"/>
          </a:xfrm>
        </p:grpSpPr>
        <p:sp>
          <p:nvSpPr>
            <p:cNvPr id="24" name="椭圆 23"/>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6"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34" name="图片 32"/>
          <p:cNvPicPr>
            <a:picLocks noChangeAspect="1" noChangeArrowheads="1"/>
          </p:cNvPicPr>
          <p:nvPr/>
        </p:nvPicPr>
        <p:blipFill>
          <a:blip r:embed="rId3">
            <a:extLst>
              <a:ext uri="{28A0092B-C50C-407E-A947-70E740481C1C}">
                <a14:useLocalDpi xmlns:a14="http://schemas.microsoft.com/office/drawing/2010/main" val="0"/>
              </a:ext>
            </a:extLst>
          </a:blip>
          <a:srcRect r="51485"/>
          <a:stretch>
            <a:fillRect/>
          </a:stretch>
        </p:blipFill>
        <p:spPr bwMode="auto">
          <a:xfrm>
            <a:off x="1119636" y="1559251"/>
            <a:ext cx="2858017" cy="2538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2"/>
          <p:cNvSpPr txBox="1"/>
          <p:nvPr/>
        </p:nvSpPr>
        <p:spPr>
          <a:xfrm>
            <a:off x="1699680" y="4057613"/>
            <a:ext cx="2358737" cy="296151"/>
          </a:xfrm>
          <a:prstGeom prst="rect">
            <a:avLst/>
          </a:prstGeom>
          <a:noFill/>
        </p:spPr>
        <p:txBody>
          <a:bodyPr wrap="square" lIns="42970" tIns="21485" rIns="42970" bIns="21485" rtlCol="0">
            <a:spAutoFit/>
          </a:bodyPr>
          <a:lstStyle/>
          <a:p>
            <a:pPr lvl="0" algn="just">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）横向位移变化曲线</a:t>
            </a:r>
          </a:p>
        </p:txBody>
      </p:sp>
      <p:sp>
        <p:nvSpPr>
          <p:cNvPr id="36" name="矩形 30"/>
          <p:cNvSpPr>
            <a:spLocks noChangeArrowheads="1"/>
          </p:cNvSpPr>
          <p:nvPr/>
        </p:nvSpPr>
        <p:spPr bwMode="auto">
          <a:xfrm>
            <a:off x="1400585" y="5007611"/>
            <a:ext cx="9390830" cy="1162985"/>
          </a:xfrm>
          <a:prstGeom prst="rect">
            <a:avLst/>
          </a:prstGeom>
          <a:noFill/>
          <a:ln w="9525">
            <a:noFill/>
            <a:miter lim="800000"/>
            <a:headEnd/>
            <a:tailEnd/>
          </a:ln>
        </p:spPr>
        <p:txBody>
          <a:bodyPr wrap="square" lIns="48362" tIns="24181" rIns="48362" bIns="24181">
            <a:spAutoFit/>
          </a:bodyPr>
          <a:lstStyle/>
          <a:p>
            <a:r>
              <a:rPr lang="zh-CN" altLang="zh-CN" dirty="0">
                <a:latin typeface="楷体" panose="02010609060101010101" pitchFamily="49" charset="-122"/>
                <a:ea typeface="楷体" panose="02010609060101010101" pitchFamily="49" charset="-122"/>
              </a:rPr>
              <a:t>五次多项式轨迹规划算法，速度、加速度曲线变化连续，并且计算量小，更利于算法的扩展。因此本文将采用五次多项式轨迹规划算法进行并道轨迹设计。</a:t>
            </a:r>
          </a:p>
          <a:p>
            <a:pPr algn="just">
              <a:lnSpc>
                <a:spcPct val="130000"/>
              </a:lnSpc>
            </a:pP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lvl="0" algn="just">
              <a:lnSpc>
                <a:spcPct val="130000"/>
              </a:lnSpc>
            </a:pP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丁字箭头 36"/>
          <p:cNvSpPr/>
          <p:nvPr/>
        </p:nvSpPr>
        <p:spPr>
          <a:xfrm flipV="1">
            <a:off x="1256145" y="4580906"/>
            <a:ext cx="9709051" cy="351111"/>
          </a:xfrm>
          <a:prstGeom prst="leftRightUpArrow">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latin typeface="+mn-lt"/>
              <a:ea typeface="+mn-ea"/>
            </a:endParaRPr>
          </a:p>
        </p:txBody>
      </p:sp>
      <p:pic>
        <p:nvPicPr>
          <p:cNvPr id="38" name="图片 35"/>
          <p:cNvPicPr>
            <a:picLocks noChangeAspect="1" noChangeArrowheads="1"/>
          </p:cNvPicPr>
          <p:nvPr/>
        </p:nvPicPr>
        <p:blipFill>
          <a:blip r:embed="rId4">
            <a:extLst>
              <a:ext uri="{28A0092B-C50C-407E-A947-70E740481C1C}">
                <a14:useLocalDpi xmlns:a14="http://schemas.microsoft.com/office/drawing/2010/main" val="0"/>
              </a:ext>
            </a:extLst>
          </a:blip>
          <a:srcRect r="49747"/>
          <a:stretch>
            <a:fillRect/>
          </a:stretch>
        </p:blipFill>
        <p:spPr bwMode="auto">
          <a:xfrm>
            <a:off x="4439986" y="1550015"/>
            <a:ext cx="3050704" cy="254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图片 36"/>
          <p:cNvPicPr>
            <a:picLocks noChangeAspect="1" noChangeArrowheads="1"/>
          </p:cNvPicPr>
          <p:nvPr/>
        </p:nvPicPr>
        <p:blipFill>
          <a:blip r:embed="rId5">
            <a:extLst>
              <a:ext uri="{28A0092B-C50C-407E-A947-70E740481C1C}">
                <a14:useLocalDpi xmlns:a14="http://schemas.microsoft.com/office/drawing/2010/main" val="0"/>
              </a:ext>
            </a:extLst>
          </a:blip>
          <a:srcRect r="49902"/>
          <a:stretch>
            <a:fillRect/>
          </a:stretch>
        </p:blipFill>
        <p:spPr bwMode="auto">
          <a:xfrm>
            <a:off x="7833584" y="1592766"/>
            <a:ext cx="3140849" cy="245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2"/>
          <p:cNvSpPr txBox="1"/>
          <p:nvPr/>
        </p:nvSpPr>
        <p:spPr>
          <a:xfrm>
            <a:off x="4923704" y="4093566"/>
            <a:ext cx="2358737" cy="323466"/>
          </a:xfrm>
          <a:prstGeom prst="rect">
            <a:avLst/>
          </a:prstGeom>
          <a:noFill/>
        </p:spPr>
        <p:txBody>
          <a:bodyPr wrap="square" lIns="42970" tIns="21485" rIns="42970" bIns="21485" rtlCol="0">
            <a:spAutoFit/>
          </a:bodyPr>
          <a:lstStyle/>
          <a:p>
            <a:pPr lvl="0" algn="just">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b</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）横向速度变化曲线</a:t>
            </a:r>
          </a:p>
        </p:txBody>
      </p:sp>
      <p:sp>
        <p:nvSpPr>
          <p:cNvPr id="41" name="TextBox 32"/>
          <p:cNvSpPr txBox="1"/>
          <p:nvPr/>
        </p:nvSpPr>
        <p:spPr>
          <a:xfrm>
            <a:off x="8432678" y="4125814"/>
            <a:ext cx="2358737" cy="323466"/>
          </a:xfrm>
          <a:prstGeom prst="rect">
            <a:avLst/>
          </a:prstGeom>
          <a:noFill/>
        </p:spPr>
        <p:txBody>
          <a:bodyPr wrap="square" lIns="42970" tIns="21485" rIns="42970" bIns="21485" rtlCol="0">
            <a:spAutoFit/>
          </a:bodyPr>
          <a:lstStyle/>
          <a:p>
            <a:pPr lvl="0" algn="just">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）横向加速度变化曲线</a:t>
            </a:r>
          </a:p>
        </p:txBody>
      </p:sp>
      <p:sp>
        <p:nvSpPr>
          <p:cNvPr id="42" name="矩形: 圆角 31"/>
          <p:cNvSpPr/>
          <p:nvPr/>
        </p:nvSpPr>
        <p:spPr>
          <a:xfrm>
            <a:off x="1119636" y="1550016"/>
            <a:ext cx="2977456" cy="2444800"/>
          </a:xfrm>
          <a:prstGeom prst="roundRect">
            <a:avLst>
              <a:gd name="adj" fmla="val 6149"/>
            </a:avLst>
          </a:prstGeom>
          <a:noFill/>
          <a:ln w="28575">
            <a:solidFill>
              <a:srgbClr val="224982"/>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圆角 31"/>
          <p:cNvSpPr/>
          <p:nvPr/>
        </p:nvSpPr>
        <p:spPr>
          <a:xfrm>
            <a:off x="4484678" y="1533837"/>
            <a:ext cx="2977456" cy="2444800"/>
          </a:xfrm>
          <a:prstGeom prst="roundRect">
            <a:avLst>
              <a:gd name="adj" fmla="val 6149"/>
            </a:avLst>
          </a:prstGeom>
          <a:noFill/>
          <a:ln w="28575">
            <a:solidFill>
              <a:srgbClr val="224982"/>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31"/>
          <p:cNvSpPr/>
          <p:nvPr/>
        </p:nvSpPr>
        <p:spPr>
          <a:xfrm>
            <a:off x="7872258" y="1533837"/>
            <a:ext cx="3092937" cy="2444800"/>
          </a:xfrm>
          <a:prstGeom prst="roundRect">
            <a:avLst>
              <a:gd name="adj" fmla="val 6149"/>
            </a:avLst>
          </a:prstGeom>
          <a:noFill/>
          <a:ln w="28575">
            <a:solidFill>
              <a:srgbClr val="224982"/>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78005427"/>
      </p:ext>
    </p:extLst>
  </p:cSld>
  <p:clrMapOvr>
    <a:masterClrMapping/>
  </p:clrMapOvr>
  <mc:AlternateContent xmlns:mc="http://schemas.openxmlformats.org/markup-compatibility/2006" xmlns:p14="http://schemas.microsoft.com/office/powerpoint/2010/main">
    <mc:Choice Requires="p14">
      <p:transition p14:dur="0" advTm="19700"/>
    </mc:Choice>
    <mc:Fallback xmlns="">
      <p:transition advTm="19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第三部分</a:t>
            </a:r>
          </a:p>
        </p:txBody>
      </p:sp>
      <p:sp>
        <p:nvSpPr>
          <p:cNvPr id="39" name="文本框 38"/>
          <p:cNvSpPr txBox="1"/>
          <p:nvPr/>
        </p:nvSpPr>
        <p:spPr bwMode="auto">
          <a:xfrm>
            <a:off x="2771775" y="3321050"/>
            <a:ext cx="6917170"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基于模型预测的轨迹跟踪控制</a:t>
            </a:r>
          </a:p>
        </p:txBody>
      </p:sp>
      <p:grpSp>
        <p:nvGrpSpPr>
          <p:cNvPr id="23" name="组合 22"/>
          <p:cNvGrpSpPr/>
          <p:nvPr/>
        </p:nvGrpSpPr>
        <p:grpSpPr>
          <a:xfrm>
            <a:off x="580387" y="2211577"/>
            <a:ext cx="1940904" cy="1940901"/>
            <a:chOff x="5147024" y="2437566"/>
            <a:chExt cx="1713834" cy="1713832"/>
          </a:xfrm>
        </p:grpSpPr>
        <p:sp>
          <p:nvSpPr>
            <p:cNvPr id="24" name="椭圆 23"/>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26" name="组合 25"/>
            <p:cNvGrpSpPr/>
            <p:nvPr/>
          </p:nvGrpSpPr>
          <p:grpSpPr>
            <a:xfrm>
              <a:off x="5580419" y="2873421"/>
              <a:ext cx="847045" cy="842122"/>
              <a:chOff x="5549900" y="2886075"/>
              <a:chExt cx="1092200" cy="1085850"/>
            </a:xfrm>
            <a:solidFill>
              <a:schemeClr val="bg1"/>
            </a:solidFill>
          </p:grpSpPr>
          <p:sp>
            <p:nvSpPr>
              <p:cNvPr id="27"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3324"/>
    </mc:Choice>
    <mc:Fallback xmlns="">
      <p:transition advTm="332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544286"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轨迹跟踪控制算法</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sp>
        <p:nvSpPr>
          <p:cNvPr id="25"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grpSp>
        <p:nvGrpSpPr>
          <p:cNvPr id="36" name="组合 35"/>
          <p:cNvGrpSpPr/>
          <p:nvPr/>
        </p:nvGrpSpPr>
        <p:grpSpPr>
          <a:xfrm>
            <a:off x="386195" y="131117"/>
            <a:ext cx="563775" cy="563774"/>
            <a:chOff x="5147024" y="2437566"/>
            <a:chExt cx="1713834" cy="1713832"/>
          </a:xfrm>
        </p:grpSpPr>
        <p:sp>
          <p:nvSpPr>
            <p:cNvPr id="39" name="椭圆 38"/>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2" name="组合 41"/>
            <p:cNvGrpSpPr/>
            <p:nvPr/>
          </p:nvGrpSpPr>
          <p:grpSpPr>
            <a:xfrm>
              <a:off x="5580419" y="2873421"/>
              <a:ext cx="847045" cy="842122"/>
              <a:chOff x="5549900" y="2886075"/>
              <a:chExt cx="1092200" cy="1085850"/>
            </a:xfrm>
            <a:solidFill>
              <a:schemeClr val="bg1"/>
            </a:solidFill>
          </p:grpSpPr>
          <p:sp>
            <p:nvSpPr>
              <p:cNvPr id="43"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7" name="组合 46"/>
          <p:cNvGrpSpPr>
            <a:grpSpLocks/>
          </p:cNvGrpSpPr>
          <p:nvPr/>
        </p:nvGrpSpPr>
        <p:grpSpPr bwMode="auto">
          <a:xfrm>
            <a:off x="7534236" y="1357805"/>
            <a:ext cx="2558143" cy="1514721"/>
            <a:chOff x="5926278" y="1084801"/>
            <a:chExt cx="2558917" cy="1515063"/>
          </a:xfrm>
        </p:grpSpPr>
        <p:sp>
          <p:nvSpPr>
            <p:cNvPr id="49" name="文本框 46"/>
            <p:cNvSpPr txBox="1">
              <a:spLocks noChangeArrowheads="1"/>
            </p:cNvSpPr>
            <p:nvPr/>
          </p:nvSpPr>
          <p:spPr bwMode="auto">
            <a:xfrm>
              <a:off x="6020098" y="1084801"/>
              <a:ext cx="1405297" cy="377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最优控制</a:t>
              </a:r>
            </a:p>
          </p:txBody>
        </p:sp>
        <p:sp>
          <p:nvSpPr>
            <p:cNvPr id="50" name="文本框 47"/>
            <p:cNvSpPr txBox="1">
              <a:spLocks noChangeArrowheads="1"/>
            </p:cNvSpPr>
            <p:nvPr/>
          </p:nvSpPr>
          <p:spPr bwMode="auto">
            <a:xfrm>
              <a:off x="5926278" y="1545491"/>
              <a:ext cx="2558917" cy="1054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lvl="0" indent="-285750">
                <a:buFont typeface="Wingdings" panose="05000000000000000000" pitchFamily="2" charset="2"/>
                <a:buChar char="ü"/>
              </a:pPr>
              <a:r>
                <a:rPr lang="zh-CN" altLang="zh-CN" sz="1600" dirty="0">
                  <a:ea typeface="微软雅黑" panose="020B0503020204020204" pitchFamily="34" charset="-122"/>
                </a:rPr>
                <a:t>基于全局时间区域的优化；</a:t>
              </a:r>
            </a:p>
            <a:p>
              <a:pPr marL="285750" indent="-285750">
                <a:buFont typeface="Wingdings" panose="05000000000000000000" pitchFamily="2" charset="2"/>
                <a:buChar char="u"/>
              </a:pPr>
              <a:r>
                <a:rPr lang="zh-CN" altLang="zh-CN" sz="1600" dirty="0">
                  <a:ea typeface="微软雅黑" panose="020B0503020204020204" pitchFamily="34" charset="-122"/>
                </a:rPr>
                <a:t>无法</a:t>
              </a:r>
              <a:r>
                <a:rPr lang="zh-CN" altLang="en-US" sz="1600" dirty="0">
                  <a:ea typeface="微软雅黑" panose="020B0503020204020204" pitchFamily="34" charset="-122"/>
                </a:rPr>
                <a:t>处理</a:t>
              </a:r>
              <a:r>
                <a:rPr lang="zh-CN" altLang="zh-CN" sz="1600" dirty="0">
                  <a:ea typeface="微软雅黑" panose="020B0503020204020204" pitchFamily="34" charset="-122"/>
                </a:rPr>
                <a:t>不确定因素的干扰</a:t>
              </a:r>
              <a:endParaRPr lang="zh-CN" altLang="en-US" sz="1600" dirty="0">
                <a:ea typeface="微软雅黑" panose="020B0503020204020204" pitchFamily="34" charset="-122"/>
              </a:endParaRPr>
            </a:p>
          </p:txBody>
        </p:sp>
      </p:grpSp>
      <p:grpSp>
        <p:nvGrpSpPr>
          <p:cNvPr id="51" name="组合 50"/>
          <p:cNvGrpSpPr>
            <a:grpSpLocks/>
          </p:cNvGrpSpPr>
          <p:nvPr/>
        </p:nvGrpSpPr>
        <p:grpSpPr bwMode="auto">
          <a:xfrm>
            <a:off x="7643038" y="4032469"/>
            <a:ext cx="2568554" cy="2044798"/>
            <a:chOff x="6035797" y="3758553"/>
            <a:chExt cx="2568651" cy="2046612"/>
          </a:xfrm>
        </p:grpSpPr>
        <p:sp>
          <p:nvSpPr>
            <p:cNvPr id="53" name="文本框 48"/>
            <p:cNvSpPr txBox="1">
              <a:spLocks noChangeArrowheads="1"/>
            </p:cNvSpPr>
            <p:nvPr/>
          </p:nvSpPr>
          <p:spPr bwMode="auto">
            <a:xfrm>
              <a:off x="6035797" y="3758553"/>
              <a:ext cx="1420956" cy="37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latin typeface="微软雅黑" panose="020B0503020204020204" pitchFamily="34" charset="-122"/>
                  <a:ea typeface="微软雅黑" panose="020B0503020204020204" pitchFamily="34" charset="-122"/>
                </a:rPr>
                <a:t>#MPC</a:t>
              </a:r>
              <a:r>
                <a:rPr lang="zh-CN" altLang="en-US" sz="2000" b="1" dirty="0">
                  <a:latin typeface="微软雅黑" panose="020B0503020204020204" pitchFamily="34" charset="-122"/>
                  <a:ea typeface="微软雅黑" panose="020B0503020204020204" pitchFamily="34" charset="-122"/>
                </a:rPr>
                <a:t>控制</a:t>
              </a:r>
            </a:p>
          </p:txBody>
        </p:sp>
        <p:sp>
          <p:nvSpPr>
            <p:cNvPr id="54" name="文本框 49"/>
            <p:cNvSpPr txBox="1">
              <a:spLocks noChangeArrowheads="1"/>
            </p:cNvSpPr>
            <p:nvPr/>
          </p:nvSpPr>
          <p:spPr bwMode="auto">
            <a:xfrm>
              <a:off x="6045531" y="4118593"/>
              <a:ext cx="2558917" cy="1686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lvl="0" indent="-285750">
                <a:lnSpc>
                  <a:spcPct val="125000"/>
                </a:lnSpc>
                <a:buFont typeface="Wingdings" panose="05000000000000000000" pitchFamily="2" charset="2"/>
                <a:buChar char="ü"/>
              </a:pPr>
              <a:r>
                <a:rPr lang="zh-CN" altLang="zh-CN" sz="1600" dirty="0">
                  <a:latin typeface="微软雅黑" panose="020B0503020204020204" pitchFamily="34" charset="-122"/>
                  <a:ea typeface="微软雅黑" panose="020B0503020204020204" pitchFamily="34" charset="-122"/>
                </a:rPr>
                <a:t>显著处理约束的能力；</a:t>
              </a:r>
            </a:p>
            <a:p>
              <a:pPr marL="285750" lvl="0" indent="-285750">
                <a:lnSpc>
                  <a:spcPct val="125000"/>
                </a:lnSpc>
                <a:buFont typeface="Wingdings" panose="05000000000000000000" pitchFamily="2" charset="2"/>
                <a:buChar char="ü"/>
              </a:pPr>
              <a:r>
                <a:rPr lang="zh-CN" altLang="zh-CN" sz="1600" dirty="0">
                  <a:latin typeface="微软雅黑" panose="020B0503020204020204" pitchFamily="34" charset="-122"/>
                  <a:ea typeface="微软雅黑" panose="020B0503020204020204" pitchFamily="34" charset="-122"/>
                </a:rPr>
                <a:t>基于</a:t>
              </a:r>
              <a:r>
                <a:rPr lang="zh-CN" altLang="zh-CN" sz="2000" dirty="0">
                  <a:solidFill>
                    <a:srgbClr val="FF0000"/>
                  </a:solidFill>
                  <a:latin typeface="微软雅黑" panose="020B0503020204020204" pitchFamily="34" charset="-122"/>
                  <a:ea typeface="微软雅黑" panose="020B0503020204020204" pitchFamily="34" charset="-122"/>
                </a:rPr>
                <a:t>有限时域</a:t>
              </a:r>
              <a:r>
                <a:rPr lang="zh-CN" altLang="zh-CN" sz="1600" dirty="0">
                  <a:latin typeface="微软雅黑" panose="020B0503020204020204" pitchFamily="34" charset="-122"/>
                  <a:ea typeface="微软雅黑" panose="020B0503020204020204" pitchFamily="34" charset="-122"/>
                </a:rPr>
                <a:t>优化；</a:t>
              </a:r>
            </a:p>
            <a:p>
              <a:pPr marL="285750" lvl="0" indent="-285750">
                <a:lnSpc>
                  <a:spcPct val="125000"/>
                </a:lnSpc>
                <a:buFont typeface="Wingdings" panose="05000000000000000000" pitchFamily="2" charset="2"/>
                <a:buChar char="ü"/>
              </a:pPr>
              <a:r>
                <a:rPr lang="zh-CN" altLang="zh-CN" sz="1600" dirty="0">
                  <a:latin typeface="微软雅黑" panose="020B0503020204020204" pitchFamily="34" charset="-122"/>
                  <a:ea typeface="微软雅黑" panose="020B0503020204020204" pitchFamily="34" charset="-122"/>
                </a:rPr>
                <a:t>可以处理多种不确定因素的影响；</a:t>
              </a:r>
              <a:endParaRPr lang="en-US" altLang="zh-CN" sz="1600" dirty="0">
                <a:latin typeface="微软雅黑" panose="020B0503020204020204" pitchFamily="34" charset="-122"/>
                <a:ea typeface="微软雅黑" panose="020B0503020204020204" pitchFamily="34" charset="-122"/>
              </a:endParaRPr>
            </a:p>
            <a:p>
              <a:pPr marL="342900" lvl="0" indent="-342900">
                <a:lnSpc>
                  <a:spcPct val="125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工程计算量较大。</a:t>
              </a:r>
              <a:endParaRPr lang="zh-CN" altLang="zh-CN" sz="1600" dirty="0">
                <a:latin typeface="微软雅黑" panose="020B0503020204020204" pitchFamily="34" charset="-122"/>
                <a:ea typeface="微软雅黑" panose="020B0503020204020204" pitchFamily="34" charset="-122"/>
              </a:endParaRPr>
            </a:p>
          </p:txBody>
        </p:sp>
      </p:grpSp>
      <p:grpSp>
        <p:nvGrpSpPr>
          <p:cNvPr id="55" name="组合 54"/>
          <p:cNvGrpSpPr>
            <a:grpSpLocks/>
          </p:cNvGrpSpPr>
          <p:nvPr/>
        </p:nvGrpSpPr>
        <p:grpSpPr bwMode="auto">
          <a:xfrm>
            <a:off x="2035860" y="1306954"/>
            <a:ext cx="2539850" cy="1990450"/>
            <a:chOff x="683568" y="1033939"/>
            <a:chExt cx="2284339" cy="1990899"/>
          </a:xfrm>
        </p:grpSpPr>
        <p:sp>
          <p:nvSpPr>
            <p:cNvPr id="57" name="文本框 50"/>
            <p:cNvSpPr txBox="1">
              <a:spLocks noChangeArrowheads="1"/>
            </p:cNvSpPr>
            <p:nvPr/>
          </p:nvSpPr>
          <p:spPr bwMode="auto">
            <a:xfrm>
              <a:off x="1617428" y="1033939"/>
              <a:ext cx="1350479" cy="377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latin typeface="微软雅黑" panose="020B0503020204020204" pitchFamily="34" charset="-122"/>
                  <a:ea typeface="微软雅黑" panose="020B0503020204020204" pitchFamily="34" charset="-122"/>
                </a:rPr>
                <a:t># PID</a:t>
              </a:r>
              <a:r>
                <a:rPr lang="zh-CN" altLang="en-US" sz="2000" b="1" dirty="0">
                  <a:latin typeface="微软雅黑" panose="020B0503020204020204" pitchFamily="34" charset="-122"/>
                  <a:ea typeface="微软雅黑" panose="020B0503020204020204" pitchFamily="34" charset="-122"/>
                </a:rPr>
                <a:t>控制</a:t>
              </a:r>
            </a:p>
          </p:txBody>
        </p:sp>
        <p:sp>
          <p:nvSpPr>
            <p:cNvPr id="58" name="文本框 51"/>
            <p:cNvSpPr txBox="1">
              <a:spLocks noChangeArrowheads="1"/>
            </p:cNvSpPr>
            <p:nvPr/>
          </p:nvSpPr>
          <p:spPr bwMode="auto">
            <a:xfrm>
              <a:off x="683568" y="1440329"/>
              <a:ext cx="2251007" cy="1584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lvl="0" indent="-285750">
                <a:lnSpc>
                  <a:spcPct val="125000"/>
                </a:lnSpc>
                <a:buFont typeface="Wingdings" panose="05000000000000000000" pitchFamily="2" charset="2"/>
                <a:buChar char="ü"/>
              </a:pPr>
              <a:r>
                <a:rPr lang="zh-CN" altLang="zh-CN" sz="1600" dirty="0">
                  <a:ea typeface="微软雅黑" panose="020B0503020204020204" pitchFamily="34" charset="-122"/>
                </a:rPr>
                <a:t>基于线性系统的控制；</a:t>
              </a:r>
            </a:p>
            <a:p>
              <a:pPr marL="285750" lvl="0" indent="-285750">
                <a:lnSpc>
                  <a:spcPct val="125000"/>
                </a:lnSpc>
                <a:buFont typeface="Wingdings" panose="05000000000000000000" pitchFamily="2" charset="2"/>
                <a:buChar char="ü"/>
              </a:pPr>
              <a:r>
                <a:rPr lang="zh-CN" altLang="zh-CN" sz="1600" dirty="0">
                  <a:ea typeface="微软雅黑" panose="020B0503020204020204" pitchFamily="34" charset="-122"/>
                </a:rPr>
                <a:t>算法简单</a:t>
              </a:r>
              <a:r>
                <a:rPr lang="zh-CN" altLang="en-US" sz="1600" dirty="0">
                  <a:ea typeface="微软雅黑" panose="020B0503020204020204" pitchFamily="34" charset="-122"/>
                </a:rPr>
                <a:t>，不依赖于模型</a:t>
              </a:r>
              <a:r>
                <a:rPr lang="zh-CN" altLang="zh-CN" sz="1600" dirty="0">
                  <a:ea typeface="微软雅黑" panose="020B0503020204020204" pitchFamily="34" charset="-122"/>
                </a:rPr>
                <a:t>；</a:t>
              </a:r>
            </a:p>
            <a:p>
              <a:pPr marL="285750" indent="-285750">
                <a:lnSpc>
                  <a:spcPct val="125000"/>
                </a:lnSpc>
                <a:buFont typeface="Wingdings" panose="05000000000000000000" pitchFamily="2" charset="2"/>
                <a:buChar char="u"/>
              </a:pPr>
              <a:r>
                <a:rPr lang="zh-CN" altLang="zh-CN" sz="1600" dirty="0">
                  <a:ea typeface="微软雅黑" panose="020B0503020204020204" pitchFamily="34" charset="-122"/>
                </a:rPr>
                <a:t>无法实现最优控制</a:t>
              </a:r>
              <a:endParaRPr lang="en-US" altLang="zh-CN" sz="1600" dirty="0">
                <a:ea typeface="微软雅黑" panose="020B0503020204020204" pitchFamily="34" charset="-122"/>
                <a:sym typeface="+mn-lt"/>
              </a:endParaRPr>
            </a:p>
          </p:txBody>
        </p:sp>
      </p:grpSp>
      <p:grpSp>
        <p:nvGrpSpPr>
          <p:cNvPr id="59" name="组合 58"/>
          <p:cNvGrpSpPr>
            <a:grpSpLocks/>
          </p:cNvGrpSpPr>
          <p:nvPr/>
        </p:nvGrpSpPr>
        <p:grpSpPr bwMode="auto">
          <a:xfrm>
            <a:off x="2035860" y="4020984"/>
            <a:ext cx="2545024" cy="2263133"/>
            <a:chOff x="683568" y="3747054"/>
            <a:chExt cx="2290190" cy="2265137"/>
          </a:xfrm>
        </p:grpSpPr>
        <p:sp>
          <p:nvSpPr>
            <p:cNvPr id="61" name="文本框 52"/>
            <p:cNvSpPr txBox="1">
              <a:spLocks noChangeArrowheads="1"/>
            </p:cNvSpPr>
            <p:nvPr/>
          </p:nvSpPr>
          <p:spPr bwMode="auto">
            <a:xfrm>
              <a:off x="1568357" y="3747054"/>
              <a:ext cx="1405401" cy="37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模糊控制</a:t>
              </a:r>
            </a:p>
          </p:txBody>
        </p:sp>
        <p:sp>
          <p:nvSpPr>
            <p:cNvPr id="62" name="文本框 53"/>
            <p:cNvSpPr txBox="1">
              <a:spLocks noChangeArrowheads="1"/>
            </p:cNvSpPr>
            <p:nvPr/>
          </p:nvSpPr>
          <p:spPr bwMode="auto">
            <a:xfrm>
              <a:off x="683568" y="4118588"/>
              <a:ext cx="2289155" cy="189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lvl="0" indent="-285750">
                <a:lnSpc>
                  <a:spcPct val="125000"/>
                </a:lnSpc>
                <a:buFont typeface="Wingdings" panose="05000000000000000000" pitchFamily="2" charset="2"/>
                <a:buChar char="ü"/>
              </a:pPr>
              <a:r>
                <a:rPr lang="zh-CN" altLang="en-US" sz="1600" dirty="0">
                  <a:ea typeface="微软雅黑" panose="020B0503020204020204" pitchFamily="34" charset="-122"/>
                </a:rPr>
                <a:t>无需建立精确模型、算法简单；</a:t>
              </a:r>
              <a:endParaRPr lang="en-US" altLang="zh-CN" sz="1600" dirty="0">
                <a:ea typeface="微软雅黑" panose="020B0503020204020204" pitchFamily="34" charset="-122"/>
              </a:endParaRPr>
            </a:p>
            <a:p>
              <a:pPr marL="285750" lvl="0" indent="-285750">
                <a:lnSpc>
                  <a:spcPct val="125000"/>
                </a:lnSpc>
                <a:buFont typeface="Wingdings" panose="05000000000000000000" pitchFamily="2" charset="2"/>
                <a:buChar char="ü"/>
              </a:pPr>
              <a:r>
                <a:rPr lang="zh-CN" altLang="en-US" sz="1600" dirty="0">
                  <a:ea typeface="微软雅黑" panose="020B0503020204020204" pitchFamily="34" charset="-122"/>
                </a:rPr>
                <a:t>有较强容错能力、鲁棒性强；</a:t>
              </a:r>
              <a:endParaRPr lang="en-US" altLang="zh-CN" sz="1600" dirty="0">
                <a:ea typeface="微软雅黑" panose="020B0503020204020204" pitchFamily="34" charset="-122"/>
              </a:endParaRPr>
            </a:p>
            <a:p>
              <a:pPr marL="285750" indent="-285750">
                <a:lnSpc>
                  <a:spcPct val="125000"/>
                </a:lnSpc>
                <a:buFont typeface="Wingdings" panose="05000000000000000000" pitchFamily="2" charset="2"/>
                <a:buChar char="u"/>
              </a:pPr>
              <a:r>
                <a:rPr lang="zh-CN" altLang="en-US" sz="1600" dirty="0">
                  <a:ea typeface="微软雅黑" panose="020B0503020204020204" pitchFamily="34" charset="-122"/>
                </a:rPr>
                <a:t>系统控制精度较低且动态特性差</a:t>
              </a:r>
            </a:p>
          </p:txBody>
        </p:sp>
      </p:grpSp>
      <p:grpSp>
        <p:nvGrpSpPr>
          <p:cNvPr id="63" name="组合 2"/>
          <p:cNvGrpSpPr>
            <a:grpSpLocks/>
          </p:cNvGrpSpPr>
          <p:nvPr/>
        </p:nvGrpSpPr>
        <p:grpSpPr bwMode="auto">
          <a:xfrm>
            <a:off x="4348956" y="1389282"/>
            <a:ext cx="3494087" cy="3573462"/>
            <a:chOff x="2741815" y="1115340"/>
            <a:chExt cx="3493233" cy="3574040"/>
          </a:xfrm>
        </p:grpSpPr>
        <p:grpSp>
          <p:nvGrpSpPr>
            <p:cNvPr id="64" name="组合 63"/>
            <p:cNvGrpSpPr/>
            <p:nvPr/>
          </p:nvGrpSpPr>
          <p:grpSpPr>
            <a:xfrm>
              <a:off x="3254466" y="1677905"/>
              <a:ext cx="2493436" cy="2478705"/>
              <a:chOff x="3401876" y="1085088"/>
              <a:chExt cx="4022744" cy="3998976"/>
            </a:xfrm>
            <a:effectLst>
              <a:outerShdw blurRad="203200" sx="101000" sy="101000" algn="ctr" rotWithShape="0">
                <a:prstClr val="black">
                  <a:alpha val="19000"/>
                </a:prstClr>
              </a:outerShdw>
            </a:effectLst>
          </p:grpSpPr>
          <p:sp>
            <p:nvSpPr>
              <p:cNvPr id="84" name="任意多边形 83"/>
              <p:cNvSpPr/>
              <p:nvPr/>
            </p:nvSpPr>
            <p:spPr>
              <a:xfrm>
                <a:off x="3401876" y="1085088"/>
                <a:ext cx="2011372" cy="1999488"/>
              </a:xfrm>
              <a:custGeom>
                <a:avLst/>
                <a:gdLst>
                  <a:gd name="connsiteX0" fmla="*/ 2005276 w 2011372"/>
                  <a:gd name="connsiteY0" fmla="*/ 0 h 1999488"/>
                  <a:gd name="connsiteX1" fmla="*/ 2011372 w 2011372"/>
                  <a:gd name="connsiteY1" fmla="*/ 308 h 1999488"/>
                  <a:gd name="connsiteX2" fmla="*/ 2011372 w 2011372"/>
                  <a:gd name="connsiteY2" fmla="*/ 1999488 h 1999488"/>
                  <a:gd name="connsiteX3" fmla="*/ 0 w 2011372"/>
                  <a:gd name="connsiteY3" fmla="*/ 1999488 h 1999488"/>
                  <a:gd name="connsiteX4" fmla="*/ 10047 w 2011372"/>
                  <a:gd name="connsiteY4" fmla="*/ 1800525 h 1999488"/>
                  <a:gd name="connsiteX5" fmla="*/ 2005276 w 2011372"/>
                  <a:gd name="connsiteY5" fmla="*/ 0 h 199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372" h="1999488">
                    <a:moveTo>
                      <a:pt x="2005276" y="0"/>
                    </a:moveTo>
                    <a:lnTo>
                      <a:pt x="2011372" y="308"/>
                    </a:lnTo>
                    <a:lnTo>
                      <a:pt x="2011372" y="1999488"/>
                    </a:lnTo>
                    <a:lnTo>
                      <a:pt x="0" y="1999488"/>
                    </a:lnTo>
                    <a:lnTo>
                      <a:pt x="10047" y="1800525"/>
                    </a:lnTo>
                    <a:cubicBezTo>
                      <a:pt x="112753" y="789197"/>
                      <a:pt x="966852" y="0"/>
                      <a:pt x="2005276" y="0"/>
                    </a:cubicBezTo>
                    <a:close/>
                  </a:path>
                </a:pathLst>
              </a:custGeom>
              <a:solidFill>
                <a:srgbClr val="013B6D"/>
              </a:solidFill>
              <a:ln>
                <a:noFill/>
              </a:ln>
            </p:spPr>
            <p:txBody>
              <a:bodyPr/>
              <a:lstStyle/>
              <a:p>
                <a:pPr algn="ctr" fontAlgn="auto">
                  <a:defRPr/>
                </a:pPr>
                <a:endParaRPr lang="zh-CN" altLang="en-US" sz="2000" noProof="1">
                  <a:solidFill>
                    <a:schemeClr val="bg1"/>
                  </a:solidFill>
                  <a:latin typeface="微软雅黑"/>
                  <a:ea typeface="微软雅黑"/>
                </a:endParaRPr>
              </a:p>
            </p:txBody>
          </p:sp>
          <p:sp>
            <p:nvSpPr>
              <p:cNvPr id="85" name="任意多边形 84"/>
              <p:cNvSpPr/>
              <p:nvPr/>
            </p:nvSpPr>
            <p:spPr>
              <a:xfrm flipH="1">
                <a:off x="5413248" y="1085088"/>
                <a:ext cx="2011372" cy="1999488"/>
              </a:xfrm>
              <a:custGeom>
                <a:avLst/>
                <a:gdLst>
                  <a:gd name="connsiteX0" fmla="*/ 2005276 w 2011372"/>
                  <a:gd name="connsiteY0" fmla="*/ 0 h 1999488"/>
                  <a:gd name="connsiteX1" fmla="*/ 2011372 w 2011372"/>
                  <a:gd name="connsiteY1" fmla="*/ 308 h 1999488"/>
                  <a:gd name="connsiteX2" fmla="*/ 2011372 w 2011372"/>
                  <a:gd name="connsiteY2" fmla="*/ 1999488 h 1999488"/>
                  <a:gd name="connsiteX3" fmla="*/ 0 w 2011372"/>
                  <a:gd name="connsiteY3" fmla="*/ 1999488 h 1999488"/>
                  <a:gd name="connsiteX4" fmla="*/ 10047 w 2011372"/>
                  <a:gd name="connsiteY4" fmla="*/ 1800525 h 1999488"/>
                  <a:gd name="connsiteX5" fmla="*/ 2005276 w 2011372"/>
                  <a:gd name="connsiteY5" fmla="*/ 0 h 199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372" h="1999488">
                    <a:moveTo>
                      <a:pt x="2005276" y="0"/>
                    </a:moveTo>
                    <a:lnTo>
                      <a:pt x="2011372" y="308"/>
                    </a:lnTo>
                    <a:lnTo>
                      <a:pt x="2011372" y="1999488"/>
                    </a:lnTo>
                    <a:lnTo>
                      <a:pt x="0" y="1999488"/>
                    </a:lnTo>
                    <a:lnTo>
                      <a:pt x="10047" y="1800525"/>
                    </a:lnTo>
                    <a:cubicBezTo>
                      <a:pt x="112753" y="789197"/>
                      <a:pt x="966852" y="0"/>
                      <a:pt x="2005276"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86" name="任意多边形 85"/>
              <p:cNvSpPr/>
              <p:nvPr/>
            </p:nvSpPr>
            <p:spPr>
              <a:xfrm flipV="1">
                <a:off x="3401876" y="3084576"/>
                <a:ext cx="2011372" cy="1999488"/>
              </a:xfrm>
              <a:custGeom>
                <a:avLst/>
                <a:gdLst>
                  <a:gd name="connsiteX0" fmla="*/ 2005276 w 2011372"/>
                  <a:gd name="connsiteY0" fmla="*/ 0 h 1999488"/>
                  <a:gd name="connsiteX1" fmla="*/ 2011372 w 2011372"/>
                  <a:gd name="connsiteY1" fmla="*/ 308 h 1999488"/>
                  <a:gd name="connsiteX2" fmla="*/ 2011372 w 2011372"/>
                  <a:gd name="connsiteY2" fmla="*/ 1999488 h 1999488"/>
                  <a:gd name="connsiteX3" fmla="*/ 0 w 2011372"/>
                  <a:gd name="connsiteY3" fmla="*/ 1999488 h 1999488"/>
                  <a:gd name="connsiteX4" fmla="*/ 10047 w 2011372"/>
                  <a:gd name="connsiteY4" fmla="*/ 1800525 h 1999488"/>
                  <a:gd name="connsiteX5" fmla="*/ 2005276 w 2011372"/>
                  <a:gd name="connsiteY5" fmla="*/ 0 h 199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372" h="1999488">
                    <a:moveTo>
                      <a:pt x="2005276" y="0"/>
                    </a:moveTo>
                    <a:lnTo>
                      <a:pt x="2011372" y="308"/>
                    </a:lnTo>
                    <a:lnTo>
                      <a:pt x="2011372" y="1999488"/>
                    </a:lnTo>
                    <a:lnTo>
                      <a:pt x="0" y="1999488"/>
                    </a:lnTo>
                    <a:lnTo>
                      <a:pt x="10047" y="1800525"/>
                    </a:lnTo>
                    <a:cubicBezTo>
                      <a:pt x="112753" y="789197"/>
                      <a:pt x="966852" y="0"/>
                      <a:pt x="2005276"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87" name="任意多边形 86"/>
              <p:cNvSpPr/>
              <p:nvPr/>
            </p:nvSpPr>
            <p:spPr>
              <a:xfrm flipH="1" flipV="1">
                <a:off x="5413248" y="3084576"/>
                <a:ext cx="2011372" cy="1999488"/>
              </a:xfrm>
              <a:custGeom>
                <a:avLst/>
                <a:gdLst>
                  <a:gd name="connsiteX0" fmla="*/ 2005276 w 2011372"/>
                  <a:gd name="connsiteY0" fmla="*/ 0 h 1999488"/>
                  <a:gd name="connsiteX1" fmla="*/ 2011372 w 2011372"/>
                  <a:gd name="connsiteY1" fmla="*/ 308 h 1999488"/>
                  <a:gd name="connsiteX2" fmla="*/ 2011372 w 2011372"/>
                  <a:gd name="connsiteY2" fmla="*/ 1999488 h 1999488"/>
                  <a:gd name="connsiteX3" fmla="*/ 0 w 2011372"/>
                  <a:gd name="connsiteY3" fmla="*/ 1999488 h 1999488"/>
                  <a:gd name="connsiteX4" fmla="*/ 10047 w 2011372"/>
                  <a:gd name="connsiteY4" fmla="*/ 1800525 h 1999488"/>
                  <a:gd name="connsiteX5" fmla="*/ 2005276 w 2011372"/>
                  <a:gd name="connsiteY5" fmla="*/ 0 h 199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372" h="1999488">
                    <a:moveTo>
                      <a:pt x="2005276" y="0"/>
                    </a:moveTo>
                    <a:lnTo>
                      <a:pt x="2011372" y="308"/>
                    </a:lnTo>
                    <a:lnTo>
                      <a:pt x="2011372" y="1999488"/>
                    </a:lnTo>
                    <a:lnTo>
                      <a:pt x="0" y="1999488"/>
                    </a:lnTo>
                    <a:lnTo>
                      <a:pt x="10047" y="1800525"/>
                    </a:lnTo>
                    <a:cubicBezTo>
                      <a:pt x="112753" y="789197"/>
                      <a:pt x="966852" y="0"/>
                      <a:pt x="2005276" y="0"/>
                    </a:cubicBezTo>
                    <a:close/>
                  </a:path>
                </a:pathLst>
              </a:custGeom>
              <a:solidFill>
                <a:srgbClr val="013B6D"/>
              </a:solidFill>
              <a:ln>
                <a:noFill/>
              </a:ln>
            </p:spPr>
            <p:txBody>
              <a:bodyPr/>
              <a:lstStyle/>
              <a:p>
                <a:pPr algn="ctr" fontAlgn="auto">
                  <a:defRPr/>
                </a:pPr>
                <a:endParaRPr lang="zh-CN" altLang="en-US" sz="2000" noProof="1">
                  <a:solidFill>
                    <a:schemeClr val="bg1"/>
                  </a:solidFill>
                  <a:latin typeface="微软雅黑"/>
                  <a:ea typeface="微软雅黑"/>
                </a:endParaRPr>
              </a:p>
            </p:txBody>
          </p:sp>
        </p:grpSp>
        <p:sp>
          <p:nvSpPr>
            <p:cNvPr id="65" name="圆角矩形 64"/>
            <p:cNvSpPr/>
            <p:nvPr/>
          </p:nvSpPr>
          <p:spPr>
            <a:xfrm>
              <a:off x="4353665" y="1115340"/>
              <a:ext cx="269535" cy="3574040"/>
            </a:xfrm>
            <a:prstGeom prst="roundRect">
              <a:avLst/>
            </a:prstGeom>
            <a:gradFill>
              <a:gsLst>
                <a:gs pos="0">
                  <a:schemeClr val="bg1"/>
                </a:gs>
                <a:gs pos="37000">
                  <a:srgbClr val="FBFBFB"/>
                </a:gs>
                <a:gs pos="54000">
                  <a:srgbClr val="F8F8F8"/>
                </a:gs>
                <a:gs pos="83000">
                  <a:srgbClr val="E7E7E7"/>
                </a:gs>
              </a:gsLst>
              <a:path path="circle">
                <a:fillToRect l="50000" t="50000" r="50000" b="50000"/>
              </a:path>
            </a:gradFill>
            <a:ln>
              <a:noFill/>
            </a:ln>
            <a:effectLst>
              <a:outerShdw blurRad="152400" sx="101000" sy="101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defRPr/>
              </a:pPr>
              <a:endParaRPr lang="zh-CN" altLang="en-US" noProof="1">
                <a:ea typeface="微软雅黑"/>
              </a:endParaRPr>
            </a:p>
          </p:txBody>
        </p:sp>
        <p:sp>
          <p:nvSpPr>
            <p:cNvPr id="66" name="圆角矩形 65"/>
            <p:cNvSpPr/>
            <p:nvPr/>
          </p:nvSpPr>
          <p:spPr>
            <a:xfrm rot="5400000">
              <a:off x="4353664" y="1171578"/>
              <a:ext cx="269536" cy="3493233"/>
            </a:xfrm>
            <a:prstGeom prst="roundRect">
              <a:avLst/>
            </a:prstGeom>
            <a:gradFill>
              <a:gsLst>
                <a:gs pos="0">
                  <a:schemeClr val="bg1"/>
                </a:gs>
                <a:gs pos="37000">
                  <a:srgbClr val="FBFBFB"/>
                </a:gs>
                <a:gs pos="54000">
                  <a:srgbClr val="F8F8F8"/>
                </a:gs>
                <a:gs pos="83000">
                  <a:srgbClr val="E7E7E7"/>
                </a:gs>
              </a:gsLst>
              <a:path path="circle">
                <a:fillToRect l="50000" t="50000" r="50000" b="50000"/>
              </a:path>
            </a:gradFill>
            <a:ln>
              <a:noFill/>
            </a:ln>
            <a:effectLst>
              <a:outerShdw blurRad="152400" sx="101000" sy="101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defRPr/>
              </a:pPr>
              <a:endParaRPr lang="zh-CN" altLang="en-US" noProof="1">
                <a:ea typeface="微软雅黑"/>
              </a:endParaRPr>
            </a:p>
          </p:txBody>
        </p:sp>
        <p:sp>
          <p:nvSpPr>
            <p:cNvPr id="67" name="椭圆 66"/>
            <p:cNvSpPr/>
            <p:nvPr/>
          </p:nvSpPr>
          <p:spPr>
            <a:xfrm>
              <a:off x="3798381" y="2214454"/>
              <a:ext cx="1405606" cy="1405607"/>
            </a:xfrm>
            <a:prstGeom prst="ellipse">
              <a:avLst/>
            </a:prstGeom>
            <a:gradFill>
              <a:gsLst>
                <a:gs pos="0">
                  <a:schemeClr val="bg1"/>
                </a:gs>
                <a:gs pos="25000">
                  <a:srgbClr val="FBFBFB"/>
                </a:gs>
                <a:gs pos="41000">
                  <a:srgbClr val="F8F8F8"/>
                </a:gs>
                <a:gs pos="65000">
                  <a:srgbClr val="E7E7E7"/>
                </a:gs>
              </a:gsLst>
              <a:path path="circle">
                <a:fillToRect t="100000" r="100000"/>
              </a:path>
            </a:gradFill>
            <a:ln>
              <a:noFill/>
            </a:ln>
            <a:effectLst>
              <a:outerShdw blurRad="63500" sx="102000" sy="102000" algn="ctr" rotWithShape="0">
                <a:prstClr val="black">
                  <a:alpha val="40000"/>
                </a:prstClr>
              </a:outerShdw>
            </a:effectLst>
            <a:scene3d>
              <a:camera prst="orthographicFront"/>
              <a:lightRig rig="threePt" dir="t"/>
            </a:scene3d>
            <a:sp3d>
              <a:bevelT w="114300" h="101600" prst="angle"/>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defRPr/>
              </a:pPr>
              <a:endParaRPr lang="zh-CN" altLang="en-US" noProof="1">
                <a:ea typeface="微软雅黑"/>
              </a:endParaRPr>
            </a:p>
          </p:txBody>
        </p:sp>
        <p:sp>
          <p:nvSpPr>
            <p:cNvPr id="68" name="椭圆 67"/>
            <p:cNvSpPr/>
            <p:nvPr/>
          </p:nvSpPr>
          <p:spPr>
            <a:xfrm>
              <a:off x="3866394" y="2282467"/>
              <a:ext cx="1269580" cy="1269581"/>
            </a:xfrm>
            <a:prstGeom prst="ellipse">
              <a:avLst/>
            </a:prstGeom>
            <a:gradFill flip="none" rotWithShape="1">
              <a:gsLst>
                <a:gs pos="0">
                  <a:schemeClr val="bg1"/>
                </a:gs>
                <a:gs pos="25000">
                  <a:srgbClr val="FBFBFB"/>
                </a:gs>
                <a:gs pos="41000">
                  <a:srgbClr val="F8F8F8"/>
                </a:gs>
                <a:gs pos="65000">
                  <a:srgbClr val="DBDBDB"/>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defRPr/>
              </a:pPr>
              <a:endParaRPr lang="zh-CN" altLang="en-US" noProof="1">
                <a:ea typeface="微软雅黑"/>
              </a:endParaRPr>
            </a:p>
          </p:txBody>
        </p:sp>
        <p:sp>
          <p:nvSpPr>
            <p:cNvPr id="69" name="直角三角形 68"/>
            <p:cNvSpPr/>
            <p:nvPr/>
          </p:nvSpPr>
          <p:spPr>
            <a:xfrm rot="18900000">
              <a:off x="5365311" y="2668166"/>
              <a:ext cx="222196" cy="222286"/>
            </a:xfrm>
            <a:prstGeom prst="r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70" name="直角三角形 33"/>
            <p:cNvSpPr>
              <a:spLocks noChangeArrowheads="1"/>
            </p:cNvSpPr>
            <p:nvPr/>
          </p:nvSpPr>
          <p:spPr bwMode="auto">
            <a:xfrm rot="2700000">
              <a:off x="4512016" y="3755337"/>
              <a:ext cx="222365" cy="222365"/>
            </a:xfrm>
            <a:prstGeom prst="rtTriangle">
              <a:avLst/>
            </a:prstGeom>
            <a:solidFill>
              <a:srgbClr val="013B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71" name="直角三角形 70"/>
            <p:cNvSpPr/>
            <p:nvPr/>
          </p:nvSpPr>
          <p:spPr>
            <a:xfrm rot="8100000">
              <a:off x="3438557" y="2952374"/>
              <a:ext cx="222196" cy="222286"/>
            </a:xfrm>
            <a:prstGeom prst="rtTriangle">
              <a:avLst/>
            </a:prstGeom>
            <a:solidFill>
              <a:schemeClr val="bg1">
                <a:lumMod val="65000"/>
              </a:schemeClr>
            </a:solidFill>
            <a:ln>
              <a:noFill/>
            </a:ln>
            <a:effectLst>
              <a:outerShdw blurRad="114300" dist="25400" dir="16200000" sx="97000" sy="97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defRPr/>
              </a:pPr>
              <a:endParaRPr lang="zh-CN" altLang="en-US" noProof="1">
                <a:ea typeface="微软雅黑"/>
              </a:endParaRPr>
            </a:p>
          </p:txBody>
        </p:sp>
        <p:sp>
          <p:nvSpPr>
            <p:cNvPr id="72" name="直角三角形 35"/>
            <p:cNvSpPr>
              <a:spLocks noChangeArrowheads="1"/>
            </p:cNvSpPr>
            <p:nvPr/>
          </p:nvSpPr>
          <p:spPr bwMode="auto">
            <a:xfrm rot="18900000" flipH="1">
              <a:off x="4232764" y="1812203"/>
              <a:ext cx="222365" cy="222365"/>
            </a:xfrm>
            <a:prstGeom prst="rtTriangle">
              <a:avLst/>
            </a:prstGeom>
            <a:solidFill>
              <a:srgbClr val="013B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1"/>
                </a:solidFill>
                <a:latin typeface="微软雅黑" panose="020B0503020204020204" pitchFamily="34" charset="-122"/>
                <a:ea typeface="微软雅黑" panose="020B0503020204020204" pitchFamily="34" charset="-122"/>
              </a:endParaRPr>
            </a:p>
          </p:txBody>
        </p:sp>
        <p:grpSp>
          <p:nvGrpSpPr>
            <p:cNvPr id="73" name="组合 72"/>
            <p:cNvGrpSpPr/>
            <p:nvPr/>
          </p:nvGrpSpPr>
          <p:grpSpPr>
            <a:xfrm>
              <a:off x="5998892" y="2815568"/>
              <a:ext cx="157438" cy="173585"/>
              <a:chOff x="1917700" y="530225"/>
              <a:chExt cx="495300" cy="546100"/>
            </a:xfrm>
            <a:solidFill>
              <a:srgbClr val="3A3A3A"/>
            </a:solidFill>
          </p:grpSpPr>
          <p:sp>
            <p:nvSpPr>
              <p:cNvPr id="82" name="Freeform 23"/>
              <p:cNvSpPr>
                <a:spLocks noEditPoints="1"/>
              </p:cNvSpPr>
              <p:nvPr/>
            </p:nvSpPr>
            <p:spPr bwMode="auto">
              <a:xfrm>
                <a:off x="1917700" y="530225"/>
                <a:ext cx="495300" cy="546100"/>
              </a:xfrm>
              <a:custGeom>
                <a:avLst/>
                <a:gdLst>
                  <a:gd name="T0" fmla="*/ 160 w 176"/>
                  <a:gd name="T1" fmla="*/ 130 h 194"/>
                  <a:gd name="T2" fmla="*/ 176 w 176"/>
                  <a:gd name="T3" fmla="*/ 114 h 194"/>
                  <a:gd name="T4" fmla="*/ 160 w 176"/>
                  <a:gd name="T5" fmla="*/ 98 h 194"/>
                  <a:gd name="T6" fmla="*/ 152 w 176"/>
                  <a:gd name="T7" fmla="*/ 100 h 194"/>
                  <a:gd name="T8" fmla="*/ 90 w 176"/>
                  <a:gd name="T9" fmla="*/ 34 h 194"/>
                  <a:gd name="T10" fmla="*/ 91 w 176"/>
                  <a:gd name="T11" fmla="*/ 32 h 194"/>
                  <a:gd name="T12" fmla="*/ 91 w 176"/>
                  <a:gd name="T13" fmla="*/ 7 h 194"/>
                  <a:gd name="T14" fmla="*/ 66 w 176"/>
                  <a:gd name="T15" fmla="*/ 7 h 194"/>
                  <a:gd name="T16" fmla="*/ 51 w 176"/>
                  <a:gd name="T17" fmla="*/ 21 h 194"/>
                  <a:gd name="T18" fmla="*/ 34 w 176"/>
                  <a:gd name="T19" fmla="*/ 18 h 194"/>
                  <a:gd name="T20" fmla="*/ 1 w 176"/>
                  <a:gd name="T21" fmla="*/ 31 h 194"/>
                  <a:gd name="T22" fmla="*/ 1 w 176"/>
                  <a:gd name="T23" fmla="*/ 37 h 194"/>
                  <a:gd name="T24" fmla="*/ 61 w 176"/>
                  <a:gd name="T25" fmla="*/ 97 h 194"/>
                  <a:gd name="T26" fmla="*/ 64 w 176"/>
                  <a:gd name="T27" fmla="*/ 98 h 194"/>
                  <a:gd name="T28" fmla="*/ 67 w 176"/>
                  <a:gd name="T29" fmla="*/ 97 h 194"/>
                  <a:gd name="T30" fmla="*/ 77 w 176"/>
                  <a:gd name="T31" fmla="*/ 47 h 194"/>
                  <a:gd name="T32" fmla="*/ 84 w 176"/>
                  <a:gd name="T33" fmla="*/ 39 h 194"/>
                  <a:gd name="T34" fmla="*/ 146 w 176"/>
                  <a:gd name="T35" fmla="*/ 106 h 194"/>
                  <a:gd name="T36" fmla="*/ 144 w 176"/>
                  <a:gd name="T37" fmla="*/ 114 h 194"/>
                  <a:gd name="T38" fmla="*/ 146 w 176"/>
                  <a:gd name="T39" fmla="*/ 122 h 194"/>
                  <a:gd name="T40" fmla="*/ 126 w 176"/>
                  <a:gd name="T41" fmla="*/ 142 h 194"/>
                  <a:gd name="T42" fmla="*/ 112 w 176"/>
                  <a:gd name="T43" fmla="*/ 138 h 194"/>
                  <a:gd name="T44" fmla="*/ 88 w 176"/>
                  <a:gd name="T45" fmla="*/ 162 h 194"/>
                  <a:gd name="T46" fmla="*/ 52 w 176"/>
                  <a:gd name="T47" fmla="*/ 162 h 194"/>
                  <a:gd name="T48" fmla="*/ 32 w 176"/>
                  <a:gd name="T49" fmla="*/ 182 h 194"/>
                  <a:gd name="T50" fmla="*/ 32 w 176"/>
                  <a:gd name="T51" fmla="*/ 190 h 194"/>
                  <a:gd name="T52" fmla="*/ 36 w 176"/>
                  <a:gd name="T53" fmla="*/ 194 h 194"/>
                  <a:gd name="T54" fmla="*/ 156 w 176"/>
                  <a:gd name="T55" fmla="*/ 194 h 194"/>
                  <a:gd name="T56" fmla="*/ 160 w 176"/>
                  <a:gd name="T57" fmla="*/ 190 h 194"/>
                  <a:gd name="T58" fmla="*/ 160 w 176"/>
                  <a:gd name="T59" fmla="*/ 182 h 194"/>
                  <a:gd name="T60" fmla="*/ 140 w 176"/>
                  <a:gd name="T61" fmla="*/ 162 h 194"/>
                  <a:gd name="T62" fmla="*/ 136 w 176"/>
                  <a:gd name="T63" fmla="*/ 162 h 194"/>
                  <a:gd name="T64" fmla="*/ 132 w 176"/>
                  <a:gd name="T65" fmla="*/ 148 h 194"/>
                  <a:gd name="T66" fmla="*/ 152 w 176"/>
                  <a:gd name="T67" fmla="*/ 128 h 194"/>
                  <a:gd name="T68" fmla="*/ 160 w 176"/>
                  <a:gd name="T69" fmla="*/ 130 h 194"/>
                  <a:gd name="T70" fmla="*/ 55 w 176"/>
                  <a:gd name="T71" fmla="*/ 48 h 194"/>
                  <a:gd name="T72" fmla="*/ 52 w 176"/>
                  <a:gd name="T73" fmla="*/ 50 h 194"/>
                  <a:gd name="T74" fmla="*/ 50 w 176"/>
                  <a:gd name="T75" fmla="*/ 48 h 194"/>
                  <a:gd name="T76" fmla="*/ 31 w 176"/>
                  <a:gd name="T77" fmla="*/ 42 h 194"/>
                  <a:gd name="T78" fmla="*/ 27 w 176"/>
                  <a:gd name="T79" fmla="*/ 39 h 194"/>
                  <a:gd name="T80" fmla="*/ 30 w 176"/>
                  <a:gd name="T81" fmla="*/ 34 h 194"/>
                  <a:gd name="T82" fmla="*/ 34 w 176"/>
                  <a:gd name="T83" fmla="*/ 34 h 194"/>
                  <a:gd name="T84" fmla="*/ 55 w 176"/>
                  <a:gd name="T85" fmla="*/ 43 h 194"/>
                  <a:gd name="T86" fmla="*/ 55 w 176"/>
                  <a:gd name="T87" fmla="*/ 4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94">
                    <a:moveTo>
                      <a:pt x="160" y="130"/>
                    </a:moveTo>
                    <a:cubicBezTo>
                      <a:pt x="169" y="130"/>
                      <a:pt x="176" y="123"/>
                      <a:pt x="176" y="114"/>
                    </a:cubicBezTo>
                    <a:cubicBezTo>
                      <a:pt x="176" y="105"/>
                      <a:pt x="169" y="98"/>
                      <a:pt x="160" y="98"/>
                    </a:cubicBezTo>
                    <a:cubicBezTo>
                      <a:pt x="157" y="98"/>
                      <a:pt x="155" y="99"/>
                      <a:pt x="152" y="100"/>
                    </a:cubicBezTo>
                    <a:cubicBezTo>
                      <a:pt x="90" y="34"/>
                      <a:pt x="90" y="34"/>
                      <a:pt x="90" y="34"/>
                    </a:cubicBezTo>
                    <a:cubicBezTo>
                      <a:pt x="91" y="32"/>
                      <a:pt x="91" y="32"/>
                      <a:pt x="91" y="32"/>
                    </a:cubicBezTo>
                    <a:cubicBezTo>
                      <a:pt x="98" y="25"/>
                      <a:pt x="98" y="14"/>
                      <a:pt x="91" y="7"/>
                    </a:cubicBezTo>
                    <a:cubicBezTo>
                      <a:pt x="84" y="0"/>
                      <a:pt x="73" y="0"/>
                      <a:pt x="66" y="7"/>
                    </a:cubicBezTo>
                    <a:cubicBezTo>
                      <a:pt x="51" y="21"/>
                      <a:pt x="51" y="21"/>
                      <a:pt x="51" y="21"/>
                    </a:cubicBezTo>
                    <a:cubicBezTo>
                      <a:pt x="46" y="19"/>
                      <a:pt x="40" y="18"/>
                      <a:pt x="34" y="18"/>
                    </a:cubicBezTo>
                    <a:cubicBezTo>
                      <a:pt x="22" y="18"/>
                      <a:pt x="10" y="23"/>
                      <a:pt x="1" y="31"/>
                    </a:cubicBezTo>
                    <a:cubicBezTo>
                      <a:pt x="0" y="33"/>
                      <a:pt x="0" y="35"/>
                      <a:pt x="1" y="37"/>
                    </a:cubicBezTo>
                    <a:cubicBezTo>
                      <a:pt x="61" y="97"/>
                      <a:pt x="61" y="97"/>
                      <a:pt x="61" y="97"/>
                    </a:cubicBezTo>
                    <a:cubicBezTo>
                      <a:pt x="62" y="97"/>
                      <a:pt x="63" y="98"/>
                      <a:pt x="64" y="98"/>
                    </a:cubicBezTo>
                    <a:cubicBezTo>
                      <a:pt x="65" y="98"/>
                      <a:pt x="66" y="97"/>
                      <a:pt x="67" y="97"/>
                    </a:cubicBezTo>
                    <a:cubicBezTo>
                      <a:pt x="80" y="83"/>
                      <a:pt x="84" y="63"/>
                      <a:pt x="77" y="47"/>
                    </a:cubicBezTo>
                    <a:cubicBezTo>
                      <a:pt x="84" y="39"/>
                      <a:pt x="84" y="39"/>
                      <a:pt x="84" y="39"/>
                    </a:cubicBezTo>
                    <a:cubicBezTo>
                      <a:pt x="146" y="106"/>
                      <a:pt x="146" y="106"/>
                      <a:pt x="146" y="106"/>
                    </a:cubicBezTo>
                    <a:cubicBezTo>
                      <a:pt x="145" y="108"/>
                      <a:pt x="144" y="111"/>
                      <a:pt x="144" y="114"/>
                    </a:cubicBezTo>
                    <a:cubicBezTo>
                      <a:pt x="144" y="117"/>
                      <a:pt x="145" y="120"/>
                      <a:pt x="146" y="122"/>
                    </a:cubicBezTo>
                    <a:cubicBezTo>
                      <a:pt x="126" y="142"/>
                      <a:pt x="126" y="142"/>
                      <a:pt x="126" y="142"/>
                    </a:cubicBezTo>
                    <a:cubicBezTo>
                      <a:pt x="122" y="140"/>
                      <a:pt x="117" y="138"/>
                      <a:pt x="112" y="138"/>
                    </a:cubicBezTo>
                    <a:cubicBezTo>
                      <a:pt x="99" y="138"/>
                      <a:pt x="88" y="149"/>
                      <a:pt x="88" y="162"/>
                    </a:cubicBezTo>
                    <a:cubicBezTo>
                      <a:pt x="52" y="162"/>
                      <a:pt x="52" y="162"/>
                      <a:pt x="52" y="162"/>
                    </a:cubicBezTo>
                    <a:cubicBezTo>
                      <a:pt x="41" y="162"/>
                      <a:pt x="32" y="171"/>
                      <a:pt x="32" y="182"/>
                    </a:cubicBezTo>
                    <a:cubicBezTo>
                      <a:pt x="32" y="190"/>
                      <a:pt x="32" y="190"/>
                      <a:pt x="32" y="190"/>
                    </a:cubicBezTo>
                    <a:cubicBezTo>
                      <a:pt x="32" y="192"/>
                      <a:pt x="34" y="194"/>
                      <a:pt x="36" y="194"/>
                    </a:cubicBezTo>
                    <a:cubicBezTo>
                      <a:pt x="156" y="194"/>
                      <a:pt x="156" y="194"/>
                      <a:pt x="156" y="194"/>
                    </a:cubicBezTo>
                    <a:cubicBezTo>
                      <a:pt x="158" y="194"/>
                      <a:pt x="160" y="192"/>
                      <a:pt x="160" y="190"/>
                    </a:cubicBezTo>
                    <a:cubicBezTo>
                      <a:pt x="160" y="182"/>
                      <a:pt x="160" y="182"/>
                      <a:pt x="160" y="182"/>
                    </a:cubicBezTo>
                    <a:cubicBezTo>
                      <a:pt x="160" y="171"/>
                      <a:pt x="151" y="162"/>
                      <a:pt x="140" y="162"/>
                    </a:cubicBezTo>
                    <a:cubicBezTo>
                      <a:pt x="136" y="162"/>
                      <a:pt x="136" y="162"/>
                      <a:pt x="136" y="162"/>
                    </a:cubicBezTo>
                    <a:cubicBezTo>
                      <a:pt x="136" y="157"/>
                      <a:pt x="134" y="152"/>
                      <a:pt x="132" y="148"/>
                    </a:cubicBezTo>
                    <a:cubicBezTo>
                      <a:pt x="152" y="128"/>
                      <a:pt x="152" y="128"/>
                      <a:pt x="152" y="128"/>
                    </a:cubicBezTo>
                    <a:cubicBezTo>
                      <a:pt x="154" y="129"/>
                      <a:pt x="157" y="130"/>
                      <a:pt x="160" y="130"/>
                    </a:cubicBezTo>
                    <a:close/>
                    <a:moveTo>
                      <a:pt x="55" y="48"/>
                    </a:moveTo>
                    <a:cubicBezTo>
                      <a:pt x="55" y="49"/>
                      <a:pt x="53" y="50"/>
                      <a:pt x="52" y="50"/>
                    </a:cubicBezTo>
                    <a:cubicBezTo>
                      <a:pt x="51" y="50"/>
                      <a:pt x="50" y="49"/>
                      <a:pt x="50" y="48"/>
                    </a:cubicBezTo>
                    <a:cubicBezTo>
                      <a:pt x="45" y="43"/>
                      <a:pt x="38" y="41"/>
                      <a:pt x="31" y="42"/>
                    </a:cubicBezTo>
                    <a:cubicBezTo>
                      <a:pt x="29" y="42"/>
                      <a:pt x="27" y="41"/>
                      <a:pt x="27" y="39"/>
                    </a:cubicBezTo>
                    <a:cubicBezTo>
                      <a:pt x="26" y="36"/>
                      <a:pt x="28" y="34"/>
                      <a:pt x="30" y="34"/>
                    </a:cubicBezTo>
                    <a:cubicBezTo>
                      <a:pt x="31" y="34"/>
                      <a:pt x="33" y="34"/>
                      <a:pt x="34" y="34"/>
                    </a:cubicBezTo>
                    <a:cubicBezTo>
                      <a:pt x="42" y="34"/>
                      <a:pt x="50" y="37"/>
                      <a:pt x="55" y="43"/>
                    </a:cubicBezTo>
                    <a:cubicBezTo>
                      <a:pt x="57" y="44"/>
                      <a:pt x="57" y="47"/>
                      <a:pt x="55"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defRPr/>
                </a:pPr>
                <a:endParaRPr lang="zh-CN" altLang="en-US" noProof="1"/>
              </a:p>
            </p:txBody>
          </p:sp>
          <p:sp>
            <p:nvSpPr>
              <p:cNvPr id="83" name="Freeform 24"/>
              <p:cNvSpPr/>
              <p:nvPr/>
            </p:nvSpPr>
            <p:spPr bwMode="auto">
              <a:xfrm>
                <a:off x="1935163" y="690563"/>
                <a:ext cx="98425" cy="93663"/>
              </a:xfrm>
              <a:custGeom>
                <a:avLst/>
                <a:gdLst>
                  <a:gd name="T0" fmla="*/ 4 w 35"/>
                  <a:gd name="T1" fmla="*/ 0 h 33"/>
                  <a:gd name="T2" fmla="*/ 9 w 35"/>
                  <a:gd name="T3" fmla="*/ 26 h 33"/>
                  <a:gd name="T4" fmla="*/ 25 w 35"/>
                  <a:gd name="T5" fmla="*/ 33 h 33"/>
                  <a:gd name="T6" fmla="*/ 35 w 35"/>
                  <a:gd name="T7" fmla="*/ 31 h 33"/>
                  <a:gd name="T8" fmla="*/ 4 w 35"/>
                  <a:gd name="T9" fmla="*/ 0 h 33"/>
                </a:gdLst>
                <a:ahLst/>
                <a:cxnLst>
                  <a:cxn ang="0">
                    <a:pos x="T0" y="T1"/>
                  </a:cxn>
                  <a:cxn ang="0">
                    <a:pos x="T2" y="T3"/>
                  </a:cxn>
                  <a:cxn ang="0">
                    <a:pos x="T4" y="T5"/>
                  </a:cxn>
                  <a:cxn ang="0">
                    <a:pos x="T6" y="T7"/>
                  </a:cxn>
                  <a:cxn ang="0">
                    <a:pos x="T8" y="T9"/>
                  </a:cxn>
                </a:cxnLst>
                <a:rect l="0" t="0" r="r" b="b"/>
                <a:pathLst>
                  <a:path w="35" h="33">
                    <a:moveTo>
                      <a:pt x="4" y="0"/>
                    </a:moveTo>
                    <a:cubicBezTo>
                      <a:pt x="0" y="9"/>
                      <a:pt x="2" y="19"/>
                      <a:pt x="9" y="26"/>
                    </a:cubicBezTo>
                    <a:cubicBezTo>
                      <a:pt x="13" y="31"/>
                      <a:pt x="19" y="33"/>
                      <a:pt x="25" y="33"/>
                    </a:cubicBezTo>
                    <a:cubicBezTo>
                      <a:pt x="28" y="33"/>
                      <a:pt x="32" y="32"/>
                      <a:pt x="35" y="31"/>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defRPr/>
                </a:pPr>
                <a:endParaRPr lang="zh-CN" altLang="en-US" noProof="1"/>
              </a:p>
            </p:txBody>
          </p:sp>
        </p:grpSp>
        <p:sp>
          <p:nvSpPr>
            <p:cNvPr id="74" name="Freeform 131"/>
            <p:cNvSpPr>
              <a:spLocks noEditPoints="1" noChangeArrowheads="1"/>
            </p:cNvSpPr>
            <p:nvPr/>
          </p:nvSpPr>
          <p:spPr bwMode="auto">
            <a:xfrm>
              <a:off x="4434270" y="1198568"/>
              <a:ext cx="133827" cy="153071"/>
            </a:xfrm>
            <a:custGeom>
              <a:avLst/>
              <a:gdLst>
                <a:gd name="T0" fmla="*/ 0 w 153"/>
                <a:gd name="T1" fmla="*/ 0 h 175"/>
                <a:gd name="T2" fmla="*/ 95341 w 153"/>
                <a:gd name="T3" fmla="*/ 0 h 175"/>
                <a:gd name="T4" fmla="*/ 95341 w 153"/>
                <a:gd name="T5" fmla="*/ 17494 h 175"/>
                <a:gd name="T6" fmla="*/ 78722 w 153"/>
                <a:gd name="T7" fmla="*/ 17494 h 175"/>
                <a:gd name="T8" fmla="*/ 78722 w 153"/>
                <a:gd name="T9" fmla="*/ 43735 h 175"/>
                <a:gd name="T10" fmla="*/ 52481 w 153"/>
                <a:gd name="T11" fmla="*/ 43735 h 175"/>
                <a:gd name="T12" fmla="*/ 52481 w 153"/>
                <a:gd name="T13" fmla="*/ 88344 h 175"/>
                <a:gd name="T14" fmla="*/ 78722 w 153"/>
                <a:gd name="T15" fmla="*/ 88344 h 175"/>
                <a:gd name="T16" fmla="*/ 78722 w 153"/>
                <a:gd name="T17" fmla="*/ 115459 h 175"/>
                <a:gd name="T18" fmla="*/ 95341 w 153"/>
                <a:gd name="T19" fmla="*/ 115459 h 175"/>
                <a:gd name="T20" fmla="*/ 95341 w 153"/>
                <a:gd name="T21" fmla="*/ 153071 h 175"/>
                <a:gd name="T22" fmla="*/ 48982 w 153"/>
                <a:gd name="T23" fmla="*/ 109336 h 175"/>
                <a:gd name="T24" fmla="*/ 0 w 153"/>
                <a:gd name="T25" fmla="*/ 153071 h 175"/>
                <a:gd name="T26" fmla="*/ 0 w 153"/>
                <a:gd name="T27" fmla="*/ 0 h 175"/>
                <a:gd name="T28" fmla="*/ 0 w 153"/>
                <a:gd name="T29" fmla="*/ 0 h 175"/>
                <a:gd name="T30" fmla="*/ 67351 w 153"/>
                <a:gd name="T31" fmla="*/ 55106 h 175"/>
                <a:gd name="T32" fmla="*/ 67351 w 153"/>
                <a:gd name="T33" fmla="*/ 75223 h 175"/>
                <a:gd name="T34" fmla="*/ 90093 w 153"/>
                <a:gd name="T35" fmla="*/ 75223 h 175"/>
                <a:gd name="T36" fmla="*/ 90093 w 153"/>
                <a:gd name="T37" fmla="*/ 97965 h 175"/>
                <a:gd name="T38" fmla="*/ 111085 w 153"/>
                <a:gd name="T39" fmla="*/ 97965 h 175"/>
                <a:gd name="T40" fmla="*/ 111085 w 153"/>
                <a:gd name="T41" fmla="*/ 75223 h 175"/>
                <a:gd name="T42" fmla="*/ 133827 w 153"/>
                <a:gd name="T43" fmla="*/ 75223 h 175"/>
                <a:gd name="T44" fmla="*/ 133827 w 153"/>
                <a:gd name="T45" fmla="*/ 55106 h 175"/>
                <a:gd name="T46" fmla="*/ 111085 w 153"/>
                <a:gd name="T47" fmla="*/ 55106 h 175"/>
                <a:gd name="T48" fmla="*/ 111085 w 153"/>
                <a:gd name="T49" fmla="*/ 32364 h 175"/>
                <a:gd name="T50" fmla="*/ 90093 w 153"/>
                <a:gd name="T51" fmla="*/ 32364 h 175"/>
                <a:gd name="T52" fmla="*/ 90093 w 153"/>
                <a:gd name="T53" fmla="*/ 55106 h 175"/>
                <a:gd name="T54" fmla="*/ 67351 w 153"/>
                <a:gd name="T55" fmla="*/ 55106 h 17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53" h="175">
                  <a:moveTo>
                    <a:pt x="0" y="0"/>
                  </a:moveTo>
                  <a:lnTo>
                    <a:pt x="109" y="0"/>
                  </a:lnTo>
                  <a:lnTo>
                    <a:pt x="109" y="20"/>
                  </a:lnTo>
                  <a:lnTo>
                    <a:pt x="90" y="20"/>
                  </a:lnTo>
                  <a:lnTo>
                    <a:pt x="90" y="50"/>
                  </a:lnTo>
                  <a:lnTo>
                    <a:pt x="60" y="50"/>
                  </a:lnTo>
                  <a:lnTo>
                    <a:pt x="60" y="101"/>
                  </a:lnTo>
                  <a:lnTo>
                    <a:pt x="90" y="101"/>
                  </a:lnTo>
                  <a:lnTo>
                    <a:pt x="90" y="132"/>
                  </a:lnTo>
                  <a:lnTo>
                    <a:pt x="109" y="132"/>
                  </a:lnTo>
                  <a:lnTo>
                    <a:pt x="109" y="175"/>
                  </a:lnTo>
                  <a:lnTo>
                    <a:pt x="56" y="125"/>
                  </a:lnTo>
                  <a:lnTo>
                    <a:pt x="0" y="175"/>
                  </a:lnTo>
                  <a:lnTo>
                    <a:pt x="0" y="0"/>
                  </a:lnTo>
                  <a:close/>
                  <a:moveTo>
                    <a:pt x="77" y="63"/>
                  </a:moveTo>
                  <a:lnTo>
                    <a:pt x="77" y="86"/>
                  </a:lnTo>
                  <a:lnTo>
                    <a:pt x="103" y="86"/>
                  </a:lnTo>
                  <a:lnTo>
                    <a:pt x="103" y="112"/>
                  </a:lnTo>
                  <a:lnTo>
                    <a:pt x="127" y="112"/>
                  </a:lnTo>
                  <a:lnTo>
                    <a:pt x="127" y="86"/>
                  </a:lnTo>
                  <a:lnTo>
                    <a:pt x="153" y="86"/>
                  </a:lnTo>
                  <a:lnTo>
                    <a:pt x="153" y="63"/>
                  </a:lnTo>
                  <a:lnTo>
                    <a:pt x="127" y="63"/>
                  </a:lnTo>
                  <a:lnTo>
                    <a:pt x="127" y="37"/>
                  </a:lnTo>
                  <a:lnTo>
                    <a:pt x="103" y="37"/>
                  </a:lnTo>
                  <a:lnTo>
                    <a:pt x="103" y="63"/>
                  </a:lnTo>
                  <a:lnTo>
                    <a:pt x="77" y="63"/>
                  </a:ln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75" name="Freeform 147"/>
            <p:cNvSpPr>
              <a:spLocks noEditPoints="1" noChangeArrowheads="1"/>
            </p:cNvSpPr>
            <p:nvPr/>
          </p:nvSpPr>
          <p:spPr bwMode="auto">
            <a:xfrm>
              <a:off x="4420430" y="4415374"/>
              <a:ext cx="126830" cy="200304"/>
            </a:xfrm>
            <a:custGeom>
              <a:avLst/>
              <a:gdLst>
                <a:gd name="T0" fmla="*/ 107900 w 67"/>
                <a:gd name="T1" fmla="*/ 18897 h 106"/>
                <a:gd name="T2" fmla="*/ 117365 w 67"/>
                <a:gd name="T3" fmla="*/ 96373 h 106"/>
                <a:gd name="T4" fmla="*/ 96542 w 67"/>
                <a:gd name="T5" fmla="*/ 124718 h 106"/>
                <a:gd name="T6" fmla="*/ 104114 w 67"/>
                <a:gd name="T7" fmla="*/ 122828 h 106"/>
                <a:gd name="T8" fmla="*/ 107900 w 67"/>
                <a:gd name="T9" fmla="*/ 137945 h 106"/>
                <a:gd name="T10" fmla="*/ 106007 w 67"/>
                <a:gd name="T11" fmla="*/ 151173 h 106"/>
                <a:gd name="T12" fmla="*/ 107900 w 67"/>
                <a:gd name="T13" fmla="*/ 162511 h 106"/>
                <a:gd name="T14" fmla="*/ 104114 w 67"/>
                <a:gd name="T15" fmla="*/ 175738 h 106"/>
                <a:gd name="T16" fmla="*/ 28395 w 67"/>
                <a:gd name="T17" fmla="*/ 183297 h 106"/>
                <a:gd name="T18" fmla="*/ 22716 w 67"/>
                <a:gd name="T19" fmla="*/ 179518 h 106"/>
                <a:gd name="T20" fmla="*/ 22716 w 67"/>
                <a:gd name="T21" fmla="*/ 156842 h 106"/>
                <a:gd name="T22" fmla="*/ 22716 w 67"/>
                <a:gd name="T23" fmla="*/ 154952 h 106"/>
                <a:gd name="T24" fmla="*/ 22716 w 67"/>
                <a:gd name="T25" fmla="*/ 134166 h 106"/>
                <a:gd name="T26" fmla="*/ 28395 w 67"/>
                <a:gd name="T27" fmla="*/ 130387 h 106"/>
                <a:gd name="T28" fmla="*/ 30288 w 67"/>
                <a:gd name="T29" fmla="*/ 119049 h 106"/>
                <a:gd name="T30" fmla="*/ 0 w 67"/>
                <a:gd name="T31" fmla="*/ 64248 h 106"/>
                <a:gd name="T32" fmla="*/ 62469 w 67"/>
                <a:gd name="T33" fmla="*/ 0 h 106"/>
                <a:gd name="T34" fmla="*/ 53004 w 67"/>
                <a:gd name="T35" fmla="*/ 77476 h 106"/>
                <a:gd name="T36" fmla="*/ 56790 w 67"/>
                <a:gd name="T37" fmla="*/ 73697 h 106"/>
                <a:gd name="T38" fmla="*/ 62469 w 67"/>
                <a:gd name="T39" fmla="*/ 77476 h 106"/>
                <a:gd name="T40" fmla="*/ 68147 w 67"/>
                <a:gd name="T41" fmla="*/ 73697 h 106"/>
                <a:gd name="T42" fmla="*/ 73826 w 67"/>
                <a:gd name="T43" fmla="*/ 77476 h 106"/>
                <a:gd name="T44" fmla="*/ 81398 w 67"/>
                <a:gd name="T45" fmla="*/ 71807 h 106"/>
                <a:gd name="T46" fmla="*/ 73826 w 67"/>
                <a:gd name="T47" fmla="*/ 98262 h 106"/>
                <a:gd name="T48" fmla="*/ 83291 w 67"/>
                <a:gd name="T49" fmla="*/ 124718 h 106"/>
                <a:gd name="T50" fmla="*/ 83291 w 67"/>
                <a:gd name="T51" fmla="*/ 109600 h 106"/>
                <a:gd name="T52" fmla="*/ 106007 w 67"/>
                <a:gd name="T53" fmla="*/ 88814 h 106"/>
                <a:gd name="T54" fmla="*/ 98435 w 67"/>
                <a:gd name="T55" fmla="*/ 28345 h 106"/>
                <a:gd name="T56" fmla="*/ 28395 w 67"/>
                <a:gd name="T57" fmla="*/ 28345 h 106"/>
                <a:gd name="T58" fmla="*/ 20823 w 67"/>
                <a:gd name="T59" fmla="*/ 90704 h 106"/>
                <a:gd name="T60" fmla="*/ 43539 w 67"/>
                <a:gd name="T61" fmla="*/ 111490 h 106"/>
                <a:gd name="T62" fmla="*/ 43539 w 67"/>
                <a:gd name="T63" fmla="*/ 126607 h 106"/>
                <a:gd name="T64" fmla="*/ 54897 w 67"/>
                <a:gd name="T65" fmla="*/ 98262 h 106"/>
                <a:gd name="T66" fmla="*/ 47325 w 67"/>
                <a:gd name="T67" fmla="*/ 71807 h 106"/>
                <a:gd name="T68" fmla="*/ 75719 w 67"/>
                <a:gd name="T69" fmla="*/ 81255 h 106"/>
                <a:gd name="T70" fmla="*/ 68147 w 67"/>
                <a:gd name="T71" fmla="*/ 79366 h 106"/>
                <a:gd name="T72" fmla="*/ 56790 w 67"/>
                <a:gd name="T73" fmla="*/ 79366 h 106"/>
                <a:gd name="T74" fmla="*/ 51111 w 67"/>
                <a:gd name="T75" fmla="*/ 79366 h 106"/>
                <a:gd name="T76" fmla="*/ 60576 w 67"/>
                <a:gd name="T77" fmla="*/ 96373 h 106"/>
                <a:gd name="T78" fmla="*/ 60576 w 67"/>
                <a:gd name="T79" fmla="*/ 126607 h 106"/>
                <a:gd name="T80" fmla="*/ 66254 w 67"/>
                <a:gd name="T81" fmla="*/ 96373 h 106"/>
                <a:gd name="T82" fmla="*/ 66254 w 67"/>
                <a:gd name="T83" fmla="*/ 94483 h 106"/>
                <a:gd name="T84" fmla="*/ 81398 w 67"/>
                <a:gd name="T85" fmla="*/ 181407 h 106"/>
                <a:gd name="T86" fmla="*/ 64361 w 67"/>
                <a:gd name="T87" fmla="*/ 200304 h 106"/>
                <a:gd name="T88" fmla="*/ 81398 w 67"/>
                <a:gd name="T89" fmla="*/ 181407 h 106"/>
                <a:gd name="T90" fmla="*/ 32181 w 67"/>
                <a:gd name="T91" fmla="*/ 166290 h 106"/>
                <a:gd name="T92" fmla="*/ 32181 w 67"/>
                <a:gd name="T93" fmla="*/ 170069 h 106"/>
                <a:gd name="T94" fmla="*/ 94649 w 67"/>
                <a:gd name="T95" fmla="*/ 162511 h 106"/>
                <a:gd name="T96" fmla="*/ 94649 w 67"/>
                <a:gd name="T97" fmla="*/ 137945 h 106"/>
                <a:gd name="T98" fmla="*/ 32181 w 67"/>
                <a:gd name="T99" fmla="*/ 145504 h 106"/>
                <a:gd name="T100" fmla="*/ 94649 w 67"/>
                <a:gd name="T101" fmla="*/ 139835 h 106"/>
                <a:gd name="T102" fmla="*/ 94649 w 67"/>
                <a:gd name="T103" fmla="*/ 137945 h 1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76" name="Freeform 163"/>
            <p:cNvSpPr>
              <a:spLocks noEditPoints="1" noChangeArrowheads="1"/>
            </p:cNvSpPr>
            <p:nvPr/>
          </p:nvSpPr>
          <p:spPr bwMode="auto">
            <a:xfrm>
              <a:off x="2841669" y="2825455"/>
              <a:ext cx="219547" cy="141700"/>
            </a:xfrm>
            <a:custGeom>
              <a:avLst/>
              <a:gdLst>
                <a:gd name="T0" fmla="*/ 136271 w 116"/>
                <a:gd name="T1" fmla="*/ 51012 h 75"/>
                <a:gd name="T2" fmla="*/ 130593 w 116"/>
                <a:gd name="T3" fmla="*/ 35897 h 75"/>
                <a:gd name="T4" fmla="*/ 123022 w 116"/>
                <a:gd name="T5" fmla="*/ 35897 h 75"/>
                <a:gd name="T6" fmla="*/ 87062 w 116"/>
                <a:gd name="T7" fmla="*/ 34008 h 75"/>
                <a:gd name="T8" fmla="*/ 87062 w 116"/>
                <a:gd name="T9" fmla="*/ 54791 h 75"/>
                <a:gd name="T10" fmla="*/ 149519 w 116"/>
                <a:gd name="T11" fmla="*/ 17004 h 75"/>
                <a:gd name="T12" fmla="*/ 136271 w 116"/>
                <a:gd name="T13" fmla="*/ 54791 h 75"/>
                <a:gd name="T14" fmla="*/ 15141 w 116"/>
                <a:gd name="T15" fmla="*/ 43455 h 75"/>
                <a:gd name="T16" fmla="*/ 54887 w 116"/>
                <a:gd name="T17" fmla="*/ 66127 h 75"/>
                <a:gd name="T18" fmla="*/ 34068 w 116"/>
                <a:gd name="T19" fmla="*/ 86909 h 75"/>
                <a:gd name="T20" fmla="*/ 20819 w 116"/>
                <a:gd name="T21" fmla="*/ 79352 h 75"/>
                <a:gd name="T22" fmla="*/ 47316 w 116"/>
                <a:gd name="T23" fmla="*/ 86909 h 75"/>
                <a:gd name="T24" fmla="*/ 7571 w 116"/>
                <a:gd name="T25" fmla="*/ 90688 h 75"/>
                <a:gd name="T26" fmla="*/ 5678 w 116"/>
                <a:gd name="T27" fmla="*/ 90688 h 75"/>
                <a:gd name="T28" fmla="*/ 0 w 116"/>
                <a:gd name="T29" fmla="*/ 115249 h 75"/>
                <a:gd name="T30" fmla="*/ 3785 w 116"/>
                <a:gd name="T31" fmla="*/ 117139 h 75"/>
                <a:gd name="T32" fmla="*/ 49209 w 116"/>
                <a:gd name="T33" fmla="*/ 137921 h 75"/>
                <a:gd name="T34" fmla="*/ 52994 w 116"/>
                <a:gd name="T35" fmla="*/ 141700 h 75"/>
                <a:gd name="T36" fmla="*/ 174123 w 116"/>
                <a:gd name="T37" fmla="*/ 141700 h 75"/>
                <a:gd name="T38" fmla="*/ 176016 w 116"/>
                <a:gd name="T39" fmla="*/ 117139 h 75"/>
                <a:gd name="T40" fmla="*/ 219547 w 116"/>
                <a:gd name="T41" fmla="*/ 117139 h 75"/>
                <a:gd name="T42" fmla="*/ 219547 w 116"/>
                <a:gd name="T43" fmla="*/ 103913 h 75"/>
                <a:gd name="T44" fmla="*/ 213869 w 116"/>
                <a:gd name="T45" fmla="*/ 90688 h 75"/>
                <a:gd name="T46" fmla="*/ 198728 w 116"/>
                <a:gd name="T47" fmla="*/ 86909 h 75"/>
                <a:gd name="T48" fmla="*/ 185479 w 116"/>
                <a:gd name="T49" fmla="*/ 111471 h 75"/>
                <a:gd name="T50" fmla="*/ 172231 w 116"/>
                <a:gd name="T51" fmla="*/ 86909 h 75"/>
                <a:gd name="T52" fmla="*/ 136271 w 116"/>
                <a:gd name="T53" fmla="*/ 85020 h 75"/>
                <a:gd name="T54" fmla="*/ 130593 w 116"/>
                <a:gd name="T55" fmla="*/ 94467 h 75"/>
                <a:gd name="T56" fmla="*/ 121129 w 116"/>
                <a:gd name="T57" fmla="*/ 126585 h 75"/>
                <a:gd name="T58" fmla="*/ 121129 w 116"/>
                <a:gd name="T59" fmla="*/ 98245 h 75"/>
                <a:gd name="T60" fmla="*/ 113559 w 116"/>
                <a:gd name="T61" fmla="*/ 88799 h 75"/>
                <a:gd name="T62" fmla="*/ 105988 w 116"/>
                <a:gd name="T63" fmla="*/ 88799 h 75"/>
                <a:gd name="T64" fmla="*/ 107881 w 116"/>
                <a:gd name="T65" fmla="*/ 102024 h 75"/>
                <a:gd name="T66" fmla="*/ 92740 w 116"/>
                <a:gd name="T67" fmla="*/ 94467 h 75"/>
                <a:gd name="T68" fmla="*/ 88954 w 116"/>
                <a:gd name="T69" fmla="*/ 85020 h 75"/>
                <a:gd name="T70" fmla="*/ 62457 w 116"/>
                <a:gd name="T71" fmla="*/ 90688 h 75"/>
                <a:gd name="T72" fmla="*/ 164660 w 116"/>
                <a:gd name="T73" fmla="*/ 68016 h 75"/>
                <a:gd name="T74" fmla="*/ 206298 w 116"/>
                <a:gd name="T75" fmla="*/ 39676 h 75"/>
                <a:gd name="T76" fmla="*/ 200621 w 116"/>
                <a:gd name="T77" fmla="*/ 79352 h 75"/>
                <a:gd name="T78" fmla="*/ 185479 w 116"/>
                <a:gd name="T79" fmla="*/ 86909 h 75"/>
                <a:gd name="T80" fmla="*/ 164660 w 116"/>
                <a:gd name="T81" fmla="*/ 68016 h 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6" h="75">
                  <a:moveTo>
                    <a:pt x="72" y="29"/>
                  </a:moveTo>
                  <a:cubicBezTo>
                    <a:pt x="72" y="28"/>
                    <a:pt x="72" y="27"/>
                    <a:pt x="72" y="27"/>
                  </a:cubicBezTo>
                  <a:cubicBezTo>
                    <a:pt x="72" y="19"/>
                    <a:pt x="72" y="19"/>
                    <a:pt x="72" y="19"/>
                  </a:cubicBezTo>
                  <a:cubicBezTo>
                    <a:pt x="71" y="19"/>
                    <a:pt x="70" y="19"/>
                    <a:pt x="69" y="19"/>
                  </a:cubicBezTo>
                  <a:cubicBezTo>
                    <a:pt x="68" y="14"/>
                    <a:pt x="68" y="14"/>
                    <a:pt x="68" y="14"/>
                  </a:cubicBezTo>
                  <a:cubicBezTo>
                    <a:pt x="65" y="19"/>
                    <a:pt x="65" y="19"/>
                    <a:pt x="65" y="19"/>
                  </a:cubicBezTo>
                  <a:cubicBezTo>
                    <a:pt x="60" y="21"/>
                    <a:pt x="56" y="22"/>
                    <a:pt x="47" y="18"/>
                  </a:cubicBezTo>
                  <a:cubicBezTo>
                    <a:pt x="46" y="18"/>
                    <a:pt x="46" y="18"/>
                    <a:pt x="46" y="18"/>
                  </a:cubicBezTo>
                  <a:cubicBezTo>
                    <a:pt x="46" y="27"/>
                    <a:pt x="46" y="27"/>
                    <a:pt x="46" y="27"/>
                  </a:cubicBezTo>
                  <a:cubicBezTo>
                    <a:pt x="46" y="27"/>
                    <a:pt x="46" y="28"/>
                    <a:pt x="46" y="29"/>
                  </a:cubicBezTo>
                  <a:cubicBezTo>
                    <a:pt x="38" y="23"/>
                    <a:pt x="41" y="20"/>
                    <a:pt x="39" y="9"/>
                  </a:cubicBezTo>
                  <a:cubicBezTo>
                    <a:pt x="45" y="0"/>
                    <a:pt x="75" y="0"/>
                    <a:pt x="79" y="9"/>
                  </a:cubicBezTo>
                  <a:cubicBezTo>
                    <a:pt x="78" y="17"/>
                    <a:pt x="79" y="24"/>
                    <a:pt x="73" y="29"/>
                  </a:cubicBezTo>
                  <a:cubicBezTo>
                    <a:pt x="72" y="29"/>
                    <a:pt x="72" y="29"/>
                    <a:pt x="72" y="29"/>
                  </a:cubicBezTo>
                  <a:close/>
                  <a:moveTo>
                    <a:pt x="8" y="36"/>
                  </a:moveTo>
                  <a:cubicBezTo>
                    <a:pt x="7" y="30"/>
                    <a:pt x="7" y="27"/>
                    <a:pt x="8" y="23"/>
                  </a:cubicBezTo>
                  <a:cubicBezTo>
                    <a:pt x="18" y="25"/>
                    <a:pt x="20" y="16"/>
                    <a:pt x="29" y="23"/>
                  </a:cubicBezTo>
                  <a:cubicBezTo>
                    <a:pt x="30" y="27"/>
                    <a:pt x="30" y="32"/>
                    <a:pt x="29" y="35"/>
                  </a:cubicBezTo>
                  <a:cubicBezTo>
                    <a:pt x="29" y="38"/>
                    <a:pt x="28" y="40"/>
                    <a:pt x="26" y="42"/>
                  </a:cubicBezTo>
                  <a:cubicBezTo>
                    <a:pt x="24" y="44"/>
                    <a:pt x="21" y="46"/>
                    <a:pt x="18" y="46"/>
                  </a:cubicBezTo>
                  <a:cubicBezTo>
                    <a:pt x="18" y="46"/>
                    <a:pt x="18" y="46"/>
                    <a:pt x="18" y="46"/>
                  </a:cubicBezTo>
                  <a:cubicBezTo>
                    <a:pt x="15" y="46"/>
                    <a:pt x="13" y="44"/>
                    <a:pt x="11" y="42"/>
                  </a:cubicBezTo>
                  <a:cubicBezTo>
                    <a:pt x="9" y="40"/>
                    <a:pt x="8" y="38"/>
                    <a:pt x="8" y="36"/>
                  </a:cubicBezTo>
                  <a:close/>
                  <a:moveTo>
                    <a:pt x="25" y="46"/>
                  </a:moveTo>
                  <a:cubicBezTo>
                    <a:pt x="22" y="52"/>
                    <a:pt x="14" y="52"/>
                    <a:pt x="12" y="46"/>
                  </a:cubicBezTo>
                  <a:cubicBezTo>
                    <a:pt x="4" y="48"/>
                    <a:pt x="4" y="48"/>
                    <a:pt x="4" y="48"/>
                  </a:cubicBezTo>
                  <a:cubicBezTo>
                    <a:pt x="4" y="48"/>
                    <a:pt x="4" y="48"/>
                    <a:pt x="4" y="48"/>
                  </a:cubicBezTo>
                  <a:cubicBezTo>
                    <a:pt x="3" y="48"/>
                    <a:pt x="3" y="48"/>
                    <a:pt x="3" y="48"/>
                  </a:cubicBezTo>
                  <a:cubicBezTo>
                    <a:pt x="2" y="50"/>
                    <a:pt x="1" y="51"/>
                    <a:pt x="0" y="54"/>
                  </a:cubicBezTo>
                  <a:cubicBezTo>
                    <a:pt x="0" y="56"/>
                    <a:pt x="0" y="58"/>
                    <a:pt x="0" y="61"/>
                  </a:cubicBezTo>
                  <a:cubicBezTo>
                    <a:pt x="1" y="62"/>
                    <a:pt x="1" y="62"/>
                    <a:pt x="1" y="62"/>
                  </a:cubicBezTo>
                  <a:cubicBezTo>
                    <a:pt x="2" y="62"/>
                    <a:pt x="2" y="62"/>
                    <a:pt x="2" y="62"/>
                  </a:cubicBezTo>
                  <a:cubicBezTo>
                    <a:pt x="26" y="62"/>
                    <a:pt x="26" y="62"/>
                    <a:pt x="26" y="62"/>
                  </a:cubicBezTo>
                  <a:cubicBezTo>
                    <a:pt x="25" y="65"/>
                    <a:pt x="26" y="69"/>
                    <a:pt x="26" y="73"/>
                  </a:cubicBezTo>
                  <a:cubicBezTo>
                    <a:pt x="27" y="75"/>
                    <a:pt x="27" y="75"/>
                    <a:pt x="27" y="75"/>
                  </a:cubicBezTo>
                  <a:cubicBezTo>
                    <a:pt x="28" y="75"/>
                    <a:pt x="28" y="75"/>
                    <a:pt x="28" y="75"/>
                  </a:cubicBezTo>
                  <a:cubicBezTo>
                    <a:pt x="90" y="75"/>
                    <a:pt x="90" y="75"/>
                    <a:pt x="90" y="75"/>
                  </a:cubicBezTo>
                  <a:cubicBezTo>
                    <a:pt x="92" y="75"/>
                    <a:pt x="92" y="75"/>
                    <a:pt x="92" y="75"/>
                  </a:cubicBezTo>
                  <a:cubicBezTo>
                    <a:pt x="92" y="73"/>
                    <a:pt x="92" y="73"/>
                    <a:pt x="92" y="73"/>
                  </a:cubicBezTo>
                  <a:cubicBezTo>
                    <a:pt x="93" y="69"/>
                    <a:pt x="93" y="66"/>
                    <a:pt x="93" y="62"/>
                  </a:cubicBezTo>
                  <a:cubicBezTo>
                    <a:pt x="115" y="62"/>
                    <a:pt x="115" y="62"/>
                    <a:pt x="115" y="62"/>
                  </a:cubicBezTo>
                  <a:cubicBezTo>
                    <a:pt x="116" y="62"/>
                    <a:pt x="116" y="62"/>
                    <a:pt x="116" y="62"/>
                  </a:cubicBezTo>
                  <a:cubicBezTo>
                    <a:pt x="116" y="61"/>
                    <a:pt x="116" y="61"/>
                    <a:pt x="116" y="61"/>
                  </a:cubicBezTo>
                  <a:cubicBezTo>
                    <a:pt x="116" y="59"/>
                    <a:pt x="116" y="57"/>
                    <a:pt x="116" y="55"/>
                  </a:cubicBezTo>
                  <a:cubicBezTo>
                    <a:pt x="116" y="52"/>
                    <a:pt x="115" y="50"/>
                    <a:pt x="114" y="49"/>
                  </a:cubicBezTo>
                  <a:cubicBezTo>
                    <a:pt x="113" y="48"/>
                    <a:pt x="113" y="48"/>
                    <a:pt x="113" y="48"/>
                  </a:cubicBezTo>
                  <a:cubicBezTo>
                    <a:pt x="113" y="48"/>
                    <a:pt x="113" y="48"/>
                    <a:pt x="113" y="48"/>
                  </a:cubicBezTo>
                  <a:cubicBezTo>
                    <a:pt x="105" y="46"/>
                    <a:pt x="105" y="46"/>
                    <a:pt x="105" y="46"/>
                  </a:cubicBezTo>
                  <a:cubicBezTo>
                    <a:pt x="103" y="47"/>
                    <a:pt x="103" y="47"/>
                    <a:pt x="103" y="47"/>
                  </a:cubicBezTo>
                  <a:cubicBezTo>
                    <a:pt x="98" y="59"/>
                    <a:pt x="98" y="59"/>
                    <a:pt x="98" y="59"/>
                  </a:cubicBezTo>
                  <a:cubicBezTo>
                    <a:pt x="93" y="47"/>
                    <a:pt x="93" y="47"/>
                    <a:pt x="93" y="47"/>
                  </a:cubicBezTo>
                  <a:cubicBezTo>
                    <a:pt x="91" y="46"/>
                    <a:pt x="91" y="46"/>
                    <a:pt x="91" y="46"/>
                  </a:cubicBezTo>
                  <a:cubicBezTo>
                    <a:pt x="84" y="48"/>
                    <a:pt x="84" y="48"/>
                    <a:pt x="84" y="48"/>
                  </a:cubicBezTo>
                  <a:cubicBezTo>
                    <a:pt x="72" y="45"/>
                    <a:pt x="72" y="45"/>
                    <a:pt x="72" y="45"/>
                  </a:cubicBezTo>
                  <a:cubicBezTo>
                    <a:pt x="69" y="47"/>
                    <a:pt x="69" y="47"/>
                    <a:pt x="69" y="47"/>
                  </a:cubicBezTo>
                  <a:cubicBezTo>
                    <a:pt x="69" y="50"/>
                    <a:pt x="69" y="50"/>
                    <a:pt x="69" y="50"/>
                  </a:cubicBezTo>
                  <a:cubicBezTo>
                    <a:pt x="64" y="67"/>
                    <a:pt x="64" y="67"/>
                    <a:pt x="64" y="67"/>
                  </a:cubicBezTo>
                  <a:cubicBezTo>
                    <a:pt x="64" y="67"/>
                    <a:pt x="64" y="67"/>
                    <a:pt x="64" y="67"/>
                  </a:cubicBezTo>
                  <a:cubicBezTo>
                    <a:pt x="62" y="54"/>
                    <a:pt x="62" y="54"/>
                    <a:pt x="62" y="54"/>
                  </a:cubicBezTo>
                  <a:cubicBezTo>
                    <a:pt x="64" y="52"/>
                    <a:pt x="64" y="52"/>
                    <a:pt x="64" y="52"/>
                  </a:cubicBezTo>
                  <a:cubicBezTo>
                    <a:pt x="63" y="47"/>
                    <a:pt x="63" y="47"/>
                    <a:pt x="63" y="47"/>
                  </a:cubicBezTo>
                  <a:cubicBezTo>
                    <a:pt x="60" y="47"/>
                    <a:pt x="60" y="47"/>
                    <a:pt x="60" y="47"/>
                  </a:cubicBezTo>
                  <a:cubicBezTo>
                    <a:pt x="59" y="47"/>
                    <a:pt x="59" y="47"/>
                    <a:pt x="59" y="47"/>
                  </a:cubicBezTo>
                  <a:cubicBezTo>
                    <a:pt x="56" y="47"/>
                    <a:pt x="56" y="47"/>
                    <a:pt x="56" y="47"/>
                  </a:cubicBezTo>
                  <a:cubicBezTo>
                    <a:pt x="55" y="52"/>
                    <a:pt x="55" y="52"/>
                    <a:pt x="55" y="52"/>
                  </a:cubicBezTo>
                  <a:cubicBezTo>
                    <a:pt x="57" y="54"/>
                    <a:pt x="57" y="54"/>
                    <a:pt x="57" y="54"/>
                  </a:cubicBezTo>
                  <a:cubicBezTo>
                    <a:pt x="54" y="67"/>
                    <a:pt x="54" y="67"/>
                    <a:pt x="54" y="67"/>
                  </a:cubicBezTo>
                  <a:cubicBezTo>
                    <a:pt x="49" y="50"/>
                    <a:pt x="49" y="50"/>
                    <a:pt x="49" y="50"/>
                  </a:cubicBezTo>
                  <a:cubicBezTo>
                    <a:pt x="49" y="47"/>
                    <a:pt x="49" y="47"/>
                    <a:pt x="49" y="47"/>
                  </a:cubicBezTo>
                  <a:cubicBezTo>
                    <a:pt x="47" y="45"/>
                    <a:pt x="47" y="45"/>
                    <a:pt x="47" y="45"/>
                  </a:cubicBezTo>
                  <a:cubicBezTo>
                    <a:pt x="33" y="48"/>
                    <a:pt x="33" y="48"/>
                    <a:pt x="33" y="48"/>
                  </a:cubicBezTo>
                  <a:cubicBezTo>
                    <a:pt x="33" y="48"/>
                    <a:pt x="33" y="48"/>
                    <a:pt x="33" y="48"/>
                  </a:cubicBezTo>
                  <a:cubicBezTo>
                    <a:pt x="25" y="46"/>
                    <a:pt x="25" y="46"/>
                    <a:pt x="25" y="46"/>
                  </a:cubicBezTo>
                  <a:close/>
                  <a:moveTo>
                    <a:pt x="87" y="36"/>
                  </a:moveTo>
                  <a:cubicBezTo>
                    <a:pt x="87" y="30"/>
                    <a:pt x="86" y="25"/>
                    <a:pt x="87" y="21"/>
                  </a:cubicBezTo>
                  <a:cubicBezTo>
                    <a:pt x="91" y="18"/>
                    <a:pt x="106" y="18"/>
                    <a:pt x="109" y="21"/>
                  </a:cubicBezTo>
                  <a:cubicBezTo>
                    <a:pt x="109" y="26"/>
                    <a:pt x="109" y="32"/>
                    <a:pt x="109" y="35"/>
                  </a:cubicBezTo>
                  <a:cubicBezTo>
                    <a:pt x="108" y="38"/>
                    <a:pt x="107" y="40"/>
                    <a:pt x="106" y="42"/>
                  </a:cubicBezTo>
                  <a:cubicBezTo>
                    <a:pt x="104" y="44"/>
                    <a:pt x="101" y="46"/>
                    <a:pt x="98" y="46"/>
                  </a:cubicBezTo>
                  <a:cubicBezTo>
                    <a:pt x="98" y="46"/>
                    <a:pt x="98" y="46"/>
                    <a:pt x="98" y="46"/>
                  </a:cubicBezTo>
                  <a:cubicBezTo>
                    <a:pt x="95" y="46"/>
                    <a:pt x="92" y="44"/>
                    <a:pt x="90" y="42"/>
                  </a:cubicBezTo>
                  <a:cubicBezTo>
                    <a:pt x="89" y="40"/>
                    <a:pt x="88" y="38"/>
                    <a:pt x="87" y="36"/>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77" name="文本框 54"/>
            <p:cNvSpPr txBox="1">
              <a:spLocks noChangeArrowheads="1"/>
            </p:cNvSpPr>
            <p:nvPr/>
          </p:nvSpPr>
          <p:spPr bwMode="auto">
            <a:xfrm>
              <a:off x="3930625" y="2713250"/>
              <a:ext cx="1164420" cy="37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a:latin typeface="微软雅黑" panose="020B0503020204020204" pitchFamily="34" charset="-122"/>
                  <a:ea typeface="微软雅黑" panose="020B0503020204020204" pitchFamily="34" charset="-122"/>
                </a:rPr>
                <a:t>您的内容</a:t>
              </a:r>
            </a:p>
          </p:txBody>
        </p:sp>
        <p:sp>
          <p:nvSpPr>
            <p:cNvPr id="78" name="文本框 59"/>
            <p:cNvSpPr txBox="1"/>
            <p:nvPr/>
          </p:nvSpPr>
          <p:spPr>
            <a:xfrm rot="18900000">
              <a:off x="3561444" y="2140928"/>
              <a:ext cx="983508" cy="682098"/>
            </a:xfrm>
            <a:prstGeom prst="rect">
              <a:avLst/>
            </a:prstGeom>
            <a:noFill/>
          </p:spPr>
          <p:txBody>
            <a:bodyPr spcFirstLastPara="1" wrap="none" lIns="68580" tIns="34290" rIns="68580" bIns="34290">
              <a:prstTxWarp prst="textArchUp">
                <a:avLst>
                  <a:gd name="adj" fmla="val 13960648"/>
                </a:avLst>
              </a:prstTxWarp>
              <a:spAutoFit/>
            </a:bodyPr>
            <a:lstStyle/>
            <a:p>
              <a:pPr fontAlgn="auto">
                <a:defRPr/>
              </a:pPr>
              <a:r>
                <a:rPr lang="en-US" altLang="zh-CN" noProof="1">
                  <a:solidFill>
                    <a:schemeClr val="bg1"/>
                  </a:solidFill>
                  <a:latin typeface="微软雅黑"/>
                  <a:ea typeface="微软雅黑"/>
                </a:rPr>
                <a:t>PID</a:t>
              </a:r>
              <a:r>
                <a:rPr lang="zh-CN" altLang="en-US" noProof="1">
                  <a:solidFill>
                    <a:schemeClr val="bg1"/>
                  </a:solidFill>
                  <a:latin typeface="微软雅黑"/>
                  <a:ea typeface="微软雅黑"/>
                </a:rPr>
                <a:t>控制</a:t>
              </a:r>
            </a:p>
          </p:txBody>
        </p:sp>
        <p:sp>
          <p:nvSpPr>
            <p:cNvPr id="79" name="文本框 60"/>
            <p:cNvSpPr txBox="1"/>
            <p:nvPr/>
          </p:nvSpPr>
          <p:spPr>
            <a:xfrm rot="3088311">
              <a:off x="4468845" y="2227922"/>
              <a:ext cx="983509" cy="682097"/>
            </a:xfrm>
            <a:prstGeom prst="rect">
              <a:avLst/>
            </a:prstGeom>
            <a:noFill/>
          </p:spPr>
          <p:txBody>
            <a:bodyPr spcFirstLastPara="1" wrap="none" lIns="68580" tIns="34290" rIns="68580" bIns="34290">
              <a:prstTxWarp prst="textArchUp">
                <a:avLst>
                  <a:gd name="adj" fmla="val 13960648"/>
                </a:avLst>
              </a:prstTxWarp>
              <a:spAutoFit/>
            </a:bodyPr>
            <a:lstStyle/>
            <a:p>
              <a:pPr fontAlgn="auto">
                <a:defRPr/>
              </a:pPr>
              <a:r>
                <a:rPr lang="zh-CN" altLang="en-US" noProof="1">
                  <a:solidFill>
                    <a:schemeClr val="bg1"/>
                  </a:solidFill>
                  <a:latin typeface="微软雅黑"/>
                  <a:ea typeface="微软雅黑"/>
                </a:rPr>
                <a:t>模糊控制</a:t>
              </a:r>
            </a:p>
          </p:txBody>
        </p:sp>
        <p:sp>
          <p:nvSpPr>
            <p:cNvPr id="80" name="文本框 61"/>
            <p:cNvSpPr txBox="1"/>
            <p:nvPr/>
          </p:nvSpPr>
          <p:spPr>
            <a:xfrm rot="13064296">
              <a:off x="3531834" y="2982068"/>
              <a:ext cx="983508" cy="682098"/>
            </a:xfrm>
            <a:prstGeom prst="rect">
              <a:avLst/>
            </a:prstGeom>
            <a:noFill/>
          </p:spPr>
          <p:txBody>
            <a:bodyPr spcFirstLastPara="1" wrap="none" lIns="68580" tIns="34290" rIns="68580" bIns="34290">
              <a:prstTxWarp prst="textArchUp">
                <a:avLst>
                  <a:gd name="adj" fmla="val 13960648"/>
                </a:avLst>
              </a:prstTxWarp>
              <a:spAutoFit/>
            </a:bodyPr>
            <a:lstStyle/>
            <a:p>
              <a:pPr fontAlgn="auto">
                <a:defRPr/>
              </a:pPr>
              <a:r>
                <a:rPr lang="zh-CN" altLang="en-US" noProof="1">
                  <a:solidFill>
                    <a:schemeClr val="bg1"/>
                  </a:solidFill>
                  <a:latin typeface="微软雅黑"/>
                  <a:ea typeface="微软雅黑"/>
                </a:rPr>
                <a:t>最优控制</a:t>
              </a:r>
            </a:p>
          </p:txBody>
        </p:sp>
        <p:sp>
          <p:nvSpPr>
            <p:cNvPr id="81" name="文本框 62"/>
            <p:cNvSpPr txBox="1"/>
            <p:nvPr/>
          </p:nvSpPr>
          <p:spPr>
            <a:xfrm rot="8100000">
              <a:off x="4463131" y="3011490"/>
              <a:ext cx="983508" cy="682098"/>
            </a:xfrm>
            <a:prstGeom prst="rect">
              <a:avLst/>
            </a:prstGeom>
            <a:noFill/>
          </p:spPr>
          <p:txBody>
            <a:bodyPr spcFirstLastPara="1" wrap="none" lIns="68580" tIns="34290" rIns="68580" bIns="34290">
              <a:prstTxWarp prst="textArchUp">
                <a:avLst>
                  <a:gd name="adj" fmla="val 13960648"/>
                </a:avLst>
              </a:prstTxWarp>
              <a:spAutoFit/>
            </a:bodyPr>
            <a:lstStyle/>
            <a:p>
              <a:pPr fontAlgn="auto">
                <a:defRPr/>
              </a:pPr>
              <a:r>
                <a:rPr lang="en-US" altLang="zh-CN" noProof="1">
                  <a:solidFill>
                    <a:schemeClr val="bg1"/>
                  </a:solidFill>
                  <a:latin typeface="微软雅黑"/>
                  <a:ea typeface="微软雅黑"/>
                </a:rPr>
                <a:t>MPC</a:t>
              </a:r>
              <a:r>
                <a:rPr lang="zh-CN" altLang="en-US" noProof="1">
                  <a:solidFill>
                    <a:schemeClr val="bg1"/>
                  </a:solidFill>
                  <a:latin typeface="微软雅黑"/>
                  <a:ea typeface="微软雅黑"/>
                </a:rPr>
                <a:t>控制</a:t>
              </a:r>
            </a:p>
          </p:txBody>
        </p:sp>
      </p:grpSp>
    </p:spTree>
    <p:extLst>
      <p:ext uri="{BB962C8B-B14F-4D97-AF65-F5344CB8AC3E}">
        <p14:creationId xmlns:p14="http://schemas.microsoft.com/office/powerpoint/2010/main" val="639211489"/>
      </p:ext>
    </p:extLst>
  </p:cSld>
  <p:clrMapOvr>
    <a:masterClrMapping/>
  </p:clrMapOvr>
  <mc:AlternateContent xmlns:mc="http://schemas.openxmlformats.org/markup-compatibility/2006" xmlns:p14="http://schemas.microsoft.com/office/powerpoint/2010/main">
    <mc:Choice Requires="p14">
      <p:transition p14:dur="0" advTm="21217"/>
    </mc:Choice>
    <mc:Fallback xmlns="">
      <p:transition advTm="2121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506088" cy="446276"/>
          </a:xfrm>
          <a:prstGeom prst="rect">
            <a:avLst/>
          </a:prstGeom>
          <a:noFill/>
        </p:spPr>
        <p:txBody>
          <a:bodyPr wrap="none">
            <a:spAutoFit/>
          </a:bodyPr>
          <a:lstStyle/>
          <a:p>
            <a:pPr defTabSz="685800">
              <a:defRPr/>
            </a:pPr>
            <a:r>
              <a:rPr lang="en-US" altLang="zh-CN" sz="2300" dirty="0">
                <a:solidFill>
                  <a:srgbClr val="224982"/>
                </a:solidFill>
                <a:latin typeface="微软雅黑" panose="020B0503020204020204" pitchFamily="34" charset="-122"/>
                <a:ea typeface="微软雅黑" panose="020B0503020204020204" pitchFamily="34" charset="-122"/>
              </a:rPr>
              <a:t>MPC</a:t>
            </a:r>
            <a:r>
              <a:rPr lang="zh-CN" altLang="en-US" sz="2300" dirty="0">
                <a:solidFill>
                  <a:srgbClr val="224982"/>
                </a:solidFill>
                <a:latin typeface="微软雅黑" panose="020B0503020204020204" pitchFamily="34" charset="-122"/>
                <a:ea typeface="微软雅黑" panose="020B0503020204020204" pitchFamily="34" charset="-122"/>
              </a:rPr>
              <a:t>（模型预测）控制器</a:t>
            </a:r>
          </a:p>
        </p:txBody>
      </p:sp>
      <p:grpSp>
        <p:nvGrpSpPr>
          <p:cNvPr id="52" name="组合 110"/>
          <p:cNvGrpSpPr/>
          <p:nvPr/>
        </p:nvGrpSpPr>
        <p:grpSpPr bwMode="auto">
          <a:xfrm>
            <a:off x="6945148" y="1392355"/>
            <a:ext cx="2912622" cy="463870"/>
            <a:chOff x="1574602" y="3235045"/>
            <a:chExt cx="2322150" cy="370957"/>
          </a:xfrm>
          <a:solidFill>
            <a:schemeClr val="accent2">
              <a:lumMod val="75000"/>
            </a:schemeClr>
          </a:solidFill>
        </p:grpSpPr>
        <p:sp>
          <p:nvSpPr>
            <p:cNvPr id="53" name="五边形 52"/>
            <p:cNvSpPr/>
            <p:nvPr/>
          </p:nvSpPr>
          <p:spPr>
            <a:xfrm>
              <a:off x="1574602" y="3235045"/>
              <a:ext cx="2322150" cy="370957"/>
            </a:xfrm>
            <a:prstGeom prst="homePlate">
              <a:avLst/>
            </a:prstGeom>
            <a:solidFill>
              <a:srgbClr val="224982"/>
            </a:solidFill>
            <a:ln w="25400" cap="flat" cmpd="sng" algn="ctr">
              <a:noFill/>
              <a:prstDash val="solid"/>
            </a:ln>
            <a:effectLst/>
          </p:spPr>
          <p:txBody>
            <a:bodyPr anchor="ctr"/>
            <a:lstStyle/>
            <a:p>
              <a:pPr algn="ctr" defTabSz="913765"/>
              <a:endParaRPr lang="zh-CN" altLang="en-US" sz="5000" kern="0">
                <a:solidFill>
                  <a:prstClr val="white"/>
                </a:solidFill>
                <a:latin typeface="微软雅黑" panose="020B0503020204020204" pitchFamily="34" charset="-122"/>
                <a:ea typeface="微软雅黑" panose="020B0503020204020204" pitchFamily="34" charset="-122"/>
              </a:endParaRPr>
            </a:p>
          </p:txBody>
        </p:sp>
        <p:sp>
          <p:nvSpPr>
            <p:cNvPr id="54" name="Title 3"/>
            <p:cNvSpPr txBox="1"/>
            <p:nvPr/>
          </p:nvSpPr>
          <p:spPr bwMode="auto">
            <a:xfrm>
              <a:off x="1805999" y="3245856"/>
              <a:ext cx="1947614" cy="3185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defTabSz="1212215" fontAlgn="base">
                <a:spcBef>
                  <a:spcPct val="0"/>
                </a:spcBef>
                <a:spcAft>
                  <a:spcPct val="0"/>
                </a:spcAft>
              </a:pPr>
              <a:r>
                <a:rPr lang="zh-CN" altLang="en-US" sz="2255" b="1" dirty="0">
                  <a:solidFill>
                    <a:prstClr val="white"/>
                  </a:solidFill>
                  <a:latin typeface="微软雅黑" panose="020B0503020204020204" pitchFamily="34" charset="-122"/>
                </a:rPr>
                <a:t>预测模型</a:t>
              </a:r>
            </a:p>
          </p:txBody>
        </p:sp>
      </p:grpSp>
      <p:sp>
        <p:nvSpPr>
          <p:cNvPr id="55" name="TextBox 113"/>
          <p:cNvSpPr txBox="1"/>
          <p:nvPr/>
        </p:nvSpPr>
        <p:spPr>
          <a:xfrm>
            <a:off x="6913294" y="1933868"/>
            <a:ext cx="4425673" cy="735965"/>
          </a:xfrm>
          <a:prstGeom prst="rect">
            <a:avLst/>
          </a:prstGeom>
          <a:noFill/>
        </p:spPr>
        <p:txBody>
          <a:bodyPr lIns="90991" tIns="45494" rIns="90991" bIns="45494">
            <a:spAutoFit/>
          </a:bodyPr>
          <a:lstStyle/>
          <a:p>
            <a:pPr>
              <a:lnSpc>
                <a:spcPct val="150000"/>
              </a:lnSpc>
            </a:pPr>
            <a:r>
              <a:rPr lang="zh-CN" altLang="en-US" sz="1400" dirty="0">
                <a:latin typeface="微软雅黑" panose="020B0503020204020204" pitchFamily="34" charset="-122"/>
                <a:ea typeface="微软雅黑" panose="020B0503020204020204" pitchFamily="34" charset="-122"/>
                <a:sym typeface="+mn-ea"/>
              </a:rPr>
              <a:t>预测模型是模型预测控制的基础。根据对象的历史信息和未来输入，预测系统未来输出。</a:t>
            </a:r>
            <a:endParaRPr lang="en-US" altLang="zh-CN" sz="1400" dirty="0">
              <a:solidFill>
                <a:srgbClr val="262626"/>
              </a:solidFill>
              <a:latin typeface="微软雅黑" panose="020B0503020204020204" pitchFamily="34" charset="-122"/>
              <a:ea typeface="微软雅黑" panose="020B0503020204020204" pitchFamily="34" charset="-122"/>
            </a:endParaRPr>
          </a:p>
        </p:txBody>
      </p:sp>
      <p:grpSp>
        <p:nvGrpSpPr>
          <p:cNvPr id="56" name="组合 114"/>
          <p:cNvGrpSpPr/>
          <p:nvPr/>
        </p:nvGrpSpPr>
        <p:grpSpPr bwMode="auto">
          <a:xfrm>
            <a:off x="6945148" y="2887489"/>
            <a:ext cx="2912622" cy="463869"/>
            <a:chOff x="1574602" y="3235045"/>
            <a:chExt cx="2322150" cy="370957"/>
          </a:xfrm>
          <a:solidFill>
            <a:srgbClr val="D9AA27"/>
          </a:solidFill>
        </p:grpSpPr>
        <p:sp>
          <p:nvSpPr>
            <p:cNvPr id="57" name="五边形 56"/>
            <p:cNvSpPr/>
            <p:nvPr/>
          </p:nvSpPr>
          <p:spPr>
            <a:xfrm>
              <a:off x="1574602" y="3235045"/>
              <a:ext cx="2322150" cy="370957"/>
            </a:xfrm>
            <a:prstGeom prst="homePlate">
              <a:avLst/>
            </a:prstGeom>
            <a:solidFill>
              <a:srgbClr val="224982"/>
            </a:solidFill>
            <a:ln w="25400" cap="flat" cmpd="sng" algn="ctr">
              <a:noFill/>
              <a:prstDash val="solid"/>
            </a:ln>
            <a:effectLst/>
          </p:spPr>
          <p:txBody>
            <a:bodyPr anchor="ctr"/>
            <a:lstStyle/>
            <a:p>
              <a:pPr algn="ctr" defTabSz="913765"/>
              <a:endParaRPr lang="zh-CN" altLang="en-US" sz="5000" kern="0">
                <a:solidFill>
                  <a:prstClr val="white"/>
                </a:solidFill>
                <a:latin typeface="微软雅黑" panose="020B0503020204020204" pitchFamily="34" charset="-122"/>
                <a:ea typeface="微软雅黑" panose="020B0503020204020204" pitchFamily="34" charset="-122"/>
              </a:endParaRPr>
            </a:p>
          </p:txBody>
        </p:sp>
        <p:sp>
          <p:nvSpPr>
            <p:cNvPr id="58" name="Title 3"/>
            <p:cNvSpPr txBox="1"/>
            <p:nvPr/>
          </p:nvSpPr>
          <p:spPr bwMode="auto">
            <a:xfrm>
              <a:off x="1805999" y="3245856"/>
              <a:ext cx="1947614" cy="3185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defTabSz="1212215" fontAlgn="base">
                <a:spcBef>
                  <a:spcPct val="0"/>
                </a:spcBef>
                <a:spcAft>
                  <a:spcPct val="0"/>
                </a:spcAft>
              </a:pPr>
              <a:r>
                <a:rPr lang="zh-CN" altLang="en-US" sz="2255" b="1" dirty="0">
                  <a:solidFill>
                    <a:prstClr val="white"/>
                  </a:solidFill>
                  <a:latin typeface="微软雅黑" panose="020B0503020204020204" pitchFamily="34" charset="-122"/>
                </a:rPr>
                <a:t>滚动优化</a:t>
              </a:r>
            </a:p>
          </p:txBody>
        </p:sp>
      </p:grpSp>
      <p:sp>
        <p:nvSpPr>
          <p:cNvPr id="59" name="TextBox 117"/>
          <p:cNvSpPr txBox="1"/>
          <p:nvPr/>
        </p:nvSpPr>
        <p:spPr>
          <a:xfrm>
            <a:off x="6913294" y="3462021"/>
            <a:ext cx="4425673" cy="735965"/>
          </a:xfrm>
          <a:prstGeom prst="rect">
            <a:avLst/>
          </a:prstGeom>
          <a:noFill/>
        </p:spPr>
        <p:txBody>
          <a:bodyPr lIns="90991" tIns="45494" rIns="90991" bIns="45494">
            <a:spAutoFit/>
          </a:bodyPr>
          <a:lstStyle/>
          <a:p>
            <a:pPr>
              <a:lnSpc>
                <a:spcPct val="150000"/>
              </a:lnSpc>
            </a:pPr>
            <a:r>
              <a:rPr lang="zh-CN" altLang="en-US" sz="1400" dirty="0">
                <a:latin typeface="微软雅黑" panose="020B0503020204020204" pitchFamily="34" charset="-122"/>
                <a:ea typeface="微软雅黑" panose="020B0503020204020204" pitchFamily="34" charset="-122"/>
                <a:sym typeface="+mn-ea"/>
              </a:rPr>
              <a:t>通过某一性能指标的最优来确定控制作用，优化不是一次离线进行的，而是反复在线进行。</a:t>
            </a:r>
            <a:endParaRPr lang="en-US" altLang="zh-CN" sz="1400" dirty="0">
              <a:solidFill>
                <a:srgbClr val="262626"/>
              </a:solidFill>
              <a:latin typeface="微软雅黑" panose="020B0503020204020204" pitchFamily="34" charset="-122"/>
              <a:ea typeface="微软雅黑" panose="020B0503020204020204" pitchFamily="34" charset="-122"/>
            </a:endParaRPr>
          </a:p>
        </p:txBody>
      </p:sp>
      <p:grpSp>
        <p:nvGrpSpPr>
          <p:cNvPr id="60" name="组合 118"/>
          <p:cNvGrpSpPr/>
          <p:nvPr/>
        </p:nvGrpSpPr>
        <p:grpSpPr bwMode="auto">
          <a:xfrm>
            <a:off x="6945148" y="4448320"/>
            <a:ext cx="2912622" cy="465860"/>
            <a:chOff x="1574602" y="3235045"/>
            <a:chExt cx="2322150" cy="370957"/>
          </a:xfrm>
          <a:solidFill>
            <a:srgbClr val="AE8102"/>
          </a:solidFill>
        </p:grpSpPr>
        <p:sp>
          <p:nvSpPr>
            <p:cNvPr id="61" name="五边形 60"/>
            <p:cNvSpPr/>
            <p:nvPr/>
          </p:nvSpPr>
          <p:spPr>
            <a:xfrm>
              <a:off x="1574602" y="3235045"/>
              <a:ext cx="2322150" cy="370957"/>
            </a:xfrm>
            <a:prstGeom prst="homePlate">
              <a:avLst/>
            </a:prstGeom>
            <a:solidFill>
              <a:srgbClr val="224982"/>
            </a:solidFill>
            <a:ln w="25400" cap="flat" cmpd="sng" algn="ctr">
              <a:noFill/>
              <a:prstDash val="solid"/>
            </a:ln>
            <a:effectLst/>
          </p:spPr>
          <p:txBody>
            <a:bodyPr anchor="ctr"/>
            <a:lstStyle/>
            <a:p>
              <a:pPr algn="ctr" defTabSz="913765"/>
              <a:endParaRPr lang="zh-CN" altLang="en-US" sz="5000" kern="0">
                <a:solidFill>
                  <a:prstClr val="white"/>
                </a:solidFill>
                <a:latin typeface="微软雅黑" panose="020B0503020204020204" pitchFamily="34" charset="-122"/>
                <a:ea typeface="微软雅黑" panose="020B0503020204020204" pitchFamily="34" charset="-122"/>
              </a:endParaRPr>
            </a:p>
          </p:txBody>
        </p:sp>
        <p:sp>
          <p:nvSpPr>
            <p:cNvPr id="62" name="Title 3"/>
            <p:cNvSpPr txBox="1"/>
            <p:nvPr/>
          </p:nvSpPr>
          <p:spPr bwMode="auto">
            <a:xfrm>
              <a:off x="1805999" y="3245856"/>
              <a:ext cx="1947614" cy="3185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defTabSz="1212215" fontAlgn="base">
                <a:spcBef>
                  <a:spcPct val="0"/>
                </a:spcBef>
                <a:spcAft>
                  <a:spcPct val="0"/>
                </a:spcAft>
              </a:pPr>
              <a:r>
                <a:rPr lang="zh-CN" altLang="en-US" sz="2255" b="1" dirty="0">
                  <a:solidFill>
                    <a:prstClr val="white"/>
                  </a:solidFill>
                  <a:latin typeface="微软雅黑" panose="020B0503020204020204" pitchFamily="34" charset="-122"/>
                </a:rPr>
                <a:t>反馈校正</a:t>
              </a:r>
            </a:p>
          </p:txBody>
        </p:sp>
      </p:grpSp>
      <p:sp>
        <p:nvSpPr>
          <p:cNvPr id="63" name="TextBox 121"/>
          <p:cNvSpPr txBox="1"/>
          <p:nvPr/>
        </p:nvSpPr>
        <p:spPr>
          <a:xfrm>
            <a:off x="6913294" y="4989832"/>
            <a:ext cx="4425673" cy="1059180"/>
          </a:xfrm>
          <a:prstGeom prst="rect">
            <a:avLst/>
          </a:prstGeom>
          <a:noFill/>
        </p:spPr>
        <p:txBody>
          <a:bodyPr lIns="90991" tIns="45494" rIns="90991" bIns="45494">
            <a:spAutoFit/>
          </a:bodyPr>
          <a:lstStyle/>
          <a:p>
            <a:pPr>
              <a:lnSpc>
                <a:spcPct val="150000"/>
              </a:lnSpc>
            </a:pPr>
            <a:r>
              <a:rPr lang="zh-CN" altLang="en-US" sz="1400" dirty="0">
                <a:latin typeface="微软雅黑" panose="020B0503020204020204" pitchFamily="34" charset="-122"/>
                <a:ea typeface="微软雅黑" panose="020B0503020204020204" pitchFamily="34" charset="-122"/>
                <a:sym typeface="+mn-ea"/>
              </a:rPr>
              <a:t>为了控制对理想状态的偏离，在新的采样时刻检测对象的实际输出，并利用这个实时信息对预测结果进行修正，然后再进行新的优化。</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
        <p:nvSpPr>
          <p:cNvPr id="33"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sp>
        <p:nvSpPr>
          <p:cNvPr id="2" name="文本框 1"/>
          <p:cNvSpPr txBox="1"/>
          <p:nvPr/>
        </p:nvSpPr>
        <p:spPr>
          <a:xfrm>
            <a:off x="2257861" y="4751113"/>
            <a:ext cx="3130550" cy="368300"/>
          </a:xfrm>
          <a:prstGeom prst="rect">
            <a:avLst/>
          </a:prstGeom>
          <a:noFill/>
        </p:spPr>
        <p:txBody>
          <a:bodyPr wrap="square" rtlCol="0">
            <a:spAutoFit/>
          </a:bodyPr>
          <a:lstStyle/>
          <a:p>
            <a:r>
              <a:rPr lang="zh-CN" altLang="en-US" dirty="0"/>
              <a:t>模型预测控制原理图</a:t>
            </a:r>
          </a:p>
        </p:txBody>
      </p:sp>
      <p:grpSp>
        <p:nvGrpSpPr>
          <p:cNvPr id="34" name="组合 33"/>
          <p:cNvGrpSpPr/>
          <p:nvPr/>
        </p:nvGrpSpPr>
        <p:grpSpPr>
          <a:xfrm>
            <a:off x="386195" y="131117"/>
            <a:ext cx="563775" cy="563774"/>
            <a:chOff x="5147024" y="2437566"/>
            <a:chExt cx="1713834" cy="1713832"/>
          </a:xfrm>
        </p:grpSpPr>
        <p:sp>
          <p:nvSpPr>
            <p:cNvPr id="35" name="椭圆 34"/>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椭圆 35"/>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39" name="组合 38"/>
            <p:cNvGrpSpPr/>
            <p:nvPr/>
          </p:nvGrpSpPr>
          <p:grpSpPr>
            <a:xfrm>
              <a:off x="5580419" y="2873421"/>
              <a:ext cx="847045" cy="842122"/>
              <a:chOff x="5549900" y="2886075"/>
              <a:chExt cx="1092200" cy="1085850"/>
            </a:xfrm>
            <a:solidFill>
              <a:schemeClr val="bg1"/>
            </a:solidFill>
          </p:grpSpPr>
          <p:sp>
            <p:nvSpPr>
              <p:cNvPr id="41"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9" name="Text Box 5"/>
          <p:cNvSpPr txBox="1">
            <a:spLocks noChangeArrowheads="1"/>
          </p:cNvSpPr>
          <p:nvPr/>
        </p:nvSpPr>
        <p:spPr bwMode="auto">
          <a:xfrm>
            <a:off x="3322638" y="819150"/>
            <a:ext cx="8397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endParaRPr lang="zh-CN" altLang="en-US"/>
          </a:p>
        </p:txBody>
      </p:sp>
      <p:sp>
        <p:nvSpPr>
          <p:cNvPr id="11" name="Text Box 9"/>
          <p:cNvSpPr txBox="1">
            <a:spLocks noChangeArrowheads="1"/>
          </p:cNvSpPr>
          <p:nvPr/>
        </p:nvSpPr>
        <p:spPr bwMode="auto">
          <a:xfrm>
            <a:off x="4219575" y="625475"/>
            <a:ext cx="8493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p:cNvSpPr>
            <a:spLocks noChangeArrowheads="1"/>
          </p:cNvSpPr>
          <p:nvPr/>
        </p:nvSpPr>
        <p:spPr bwMode="auto">
          <a:xfrm>
            <a:off x="0" y="714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
          <p:cNvSpPr>
            <a:spLocks noChangeArrowheads="1"/>
          </p:cNvSpPr>
          <p:nvPr/>
        </p:nvSpPr>
        <p:spPr bwMode="auto">
          <a:xfrm>
            <a:off x="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6"/>
          <p:cNvSpPr>
            <a:spLocks noChangeArrowheads="1"/>
          </p:cNvSpPr>
          <p:nvPr/>
        </p:nvSpPr>
        <p:spPr bwMode="auto">
          <a:xfrm>
            <a:off x="0" y="325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5" name="组合 24"/>
          <p:cNvGrpSpPr/>
          <p:nvPr/>
        </p:nvGrpSpPr>
        <p:grpSpPr>
          <a:xfrm>
            <a:off x="924871" y="2039958"/>
            <a:ext cx="5796531" cy="2483990"/>
            <a:chOff x="378334" y="2039958"/>
            <a:chExt cx="5796531" cy="2483990"/>
          </a:xfrm>
        </p:grpSpPr>
        <p:graphicFrame>
          <p:nvGraphicFramePr>
            <p:cNvPr id="4" name="对象 3"/>
            <p:cNvGraphicFramePr>
              <a:graphicFrameLocks noChangeAspect="1"/>
            </p:cNvGraphicFramePr>
            <p:nvPr>
              <p:extLst>
                <p:ext uri="{D42A27DB-BD31-4B8C-83A1-F6EECF244321}">
                  <p14:modId xmlns:p14="http://schemas.microsoft.com/office/powerpoint/2010/main" val="1865462688"/>
                </p:ext>
              </p:extLst>
            </p:nvPr>
          </p:nvGraphicFramePr>
          <p:xfrm>
            <a:off x="3136648" y="2298958"/>
            <a:ext cx="439556" cy="370875"/>
          </p:xfrm>
          <a:graphic>
            <a:graphicData uri="http://schemas.openxmlformats.org/presentationml/2006/ole">
              <mc:AlternateContent xmlns:mc="http://schemas.openxmlformats.org/markup-compatibility/2006">
                <mc:Choice xmlns:v="urn:schemas-microsoft-com:vml" Requires="v">
                  <p:oleObj name="Equation" r:id="rId3" imgW="304536" imgH="253780" progId="Equation.DSMT4">
                    <p:embed/>
                  </p:oleObj>
                </mc:Choice>
                <mc:Fallback>
                  <p:oleObj name="Equation" r:id="rId3" imgW="304536" imgH="25378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648" y="2298958"/>
                          <a:ext cx="439556" cy="370875"/>
                        </a:xfrm>
                        <a:prstGeom prst="rect">
                          <a:avLst/>
                        </a:prstGeom>
                        <a:noFill/>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314718022"/>
                </p:ext>
              </p:extLst>
            </p:nvPr>
          </p:nvGraphicFramePr>
          <p:xfrm>
            <a:off x="2807863" y="3576022"/>
            <a:ext cx="418308" cy="342252"/>
          </p:xfrm>
          <a:graphic>
            <a:graphicData uri="http://schemas.openxmlformats.org/presentationml/2006/ole">
              <mc:AlternateContent xmlns:mc="http://schemas.openxmlformats.org/markup-compatibility/2006">
                <mc:Choice xmlns:v="urn:schemas-microsoft-com:vml" Requires="v">
                  <p:oleObj name="Equation" r:id="rId5" imgW="317225" imgH="253780" progId="Equation.DSMT4">
                    <p:embed/>
                  </p:oleObj>
                </mc:Choice>
                <mc:Fallback>
                  <p:oleObj name="Equation" r:id="rId5" imgW="317225" imgH="253780" progId="Equation.DSMT4">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7863" y="3576022"/>
                          <a:ext cx="418308" cy="342252"/>
                        </a:xfrm>
                        <a:prstGeom prst="rect">
                          <a:avLst/>
                        </a:prstGeom>
                        <a:noFill/>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1154994522"/>
                </p:ext>
              </p:extLst>
            </p:nvPr>
          </p:nvGraphicFramePr>
          <p:xfrm>
            <a:off x="378334" y="2039958"/>
            <a:ext cx="5796531" cy="2483990"/>
          </p:xfrm>
          <a:graphic>
            <a:graphicData uri="http://schemas.openxmlformats.org/presentationml/2006/ole">
              <mc:AlternateContent xmlns:mc="http://schemas.openxmlformats.org/markup-compatibility/2006">
                <mc:Choice xmlns:v="urn:schemas-microsoft-com:vml" Requires="v">
                  <p:oleObj name="Visio" r:id="rId7" imgW="4905344" imgH="1771740" progId="Visio.Drawing.15">
                    <p:embed/>
                  </p:oleObj>
                </mc:Choice>
                <mc:Fallback>
                  <p:oleObj name="Visio" r:id="rId7" imgW="4905344" imgH="1771740" progId="Visio.Drawing.15">
                    <p:embed/>
                    <p:pic>
                      <p:nvPicPr>
                        <p:cNvPr id="0" name="Object 22"/>
                        <p:cNvPicPr>
                          <a:picLocks noChangeAspect="1" noChangeArrowheads="1"/>
                        </p:cNvPicPr>
                        <p:nvPr/>
                      </p:nvPicPr>
                      <p:blipFill>
                        <a:blip r:embed="rId8"/>
                        <a:srcRect/>
                        <a:stretch>
                          <a:fillRect/>
                        </a:stretch>
                      </p:blipFill>
                      <p:spPr bwMode="auto">
                        <a:xfrm>
                          <a:off x="378334" y="2039958"/>
                          <a:ext cx="5796531" cy="2483990"/>
                        </a:xfrm>
                        <a:prstGeom prst="rect">
                          <a:avLst/>
                        </a:prstGeom>
                        <a:noFill/>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458654230"/>
                </p:ext>
              </p:extLst>
            </p:nvPr>
          </p:nvGraphicFramePr>
          <p:xfrm>
            <a:off x="5244521" y="2321972"/>
            <a:ext cx="445077" cy="364154"/>
          </p:xfrm>
          <a:graphic>
            <a:graphicData uri="http://schemas.openxmlformats.org/presentationml/2006/ole">
              <mc:AlternateContent xmlns:mc="http://schemas.openxmlformats.org/markup-compatibility/2006">
                <mc:Choice xmlns:v="urn:schemas-microsoft-com:vml" Requires="v">
                  <p:oleObj name="Equation" r:id="rId9" imgW="317225" imgH="253780" progId="Equation.DSMT4">
                    <p:embed/>
                  </p:oleObj>
                </mc:Choice>
                <mc:Fallback>
                  <p:oleObj name="Equation" r:id="rId9" imgW="317225" imgH="25378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44521" y="2321972"/>
                          <a:ext cx="445077" cy="364154"/>
                        </a:xfrm>
                        <a:prstGeom prst="rect">
                          <a:avLst/>
                        </a:prstGeom>
                        <a:noFill/>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719887383"/>
                </p:ext>
              </p:extLst>
            </p:nvPr>
          </p:nvGraphicFramePr>
          <p:xfrm>
            <a:off x="4250026" y="3570766"/>
            <a:ext cx="423105" cy="356995"/>
          </p:xfrm>
          <a:graphic>
            <a:graphicData uri="http://schemas.openxmlformats.org/presentationml/2006/ole">
              <mc:AlternateContent xmlns:mc="http://schemas.openxmlformats.org/markup-compatibility/2006">
                <mc:Choice xmlns:v="urn:schemas-microsoft-com:vml" Requires="v">
                  <p:oleObj name="Equation" r:id="rId11" imgW="304536" imgH="253780" progId="Equation.DSMT4">
                    <p:embed/>
                  </p:oleObj>
                </mc:Choice>
                <mc:Fallback>
                  <p:oleObj name="Equation" r:id="rId11" imgW="304536" imgH="253780" progId="Equation.DSMT4">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50026" y="3570766"/>
                          <a:ext cx="423105" cy="356995"/>
                        </a:xfrm>
                        <a:prstGeom prst="rect">
                          <a:avLst/>
                        </a:prstGeom>
                        <a:noFill/>
                      </p:spPr>
                    </p:pic>
                  </p:oleObj>
                </mc:Fallback>
              </mc:AlternateContent>
            </a:graphicData>
          </a:graphic>
        </p:graphicFrame>
      </p:grpSp>
    </p:spTree>
    <p:extLst>
      <p:ext uri="{BB962C8B-B14F-4D97-AF65-F5344CB8AC3E}">
        <p14:creationId xmlns:p14="http://schemas.microsoft.com/office/powerpoint/2010/main" val="2905180939"/>
      </p:ext>
    </p:extLst>
  </p:cSld>
  <p:clrMapOvr>
    <a:masterClrMapping/>
  </p:clrMapOvr>
  <mc:AlternateContent xmlns:mc="http://schemas.openxmlformats.org/markup-compatibility/2006" xmlns:p14="http://schemas.microsoft.com/office/powerpoint/2010/main">
    <mc:Choice Requires="p14">
      <p:transition p14:dur="0" advTm="1244"/>
    </mc:Choice>
    <mc:Fallback xmlns="">
      <p:transition advTm="124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车辆动力学建模</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73" name="图片 4"/>
          <p:cNvPicPr>
            <a:picLocks noChangeAspect="1" noChangeArrowheads="1"/>
          </p:cNvPicPr>
          <p:nvPr/>
        </p:nvPicPr>
        <p:blipFill>
          <a:blip r:embed="rId3">
            <a:extLst>
              <a:ext uri="{28A0092B-C50C-407E-A947-70E740481C1C}">
                <a14:useLocalDpi xmlns:a14="http://schemas.microsoft.com/office/drawing/2010/main" val="0"/>
              </a:ext>
            </a:extLst>
          </a:blip>
          <a:srcRect l="4367" t="3159" r="5769" b="17941"/>
          <a:stretch>
            <a:fillRect/>
          </a:stretch>
        </p:blipFill>
        <p:spPr bwMode="auto">
          <a:xfrm>
            <a:off x="964040" y="2572476"/>
            <a:ext cx="4614724"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图片 5"/>
          <p:cNvPicPr>
            <a:picLocks noChangeAspect="1" noChangeArrowheads="1"/>
          </p:cNvPicPr>
          <p:nvPr/>
        </p:nvPicPr>
        <p:blipFill>
          <a:blip r:embed="rId4">
            <a:extLst>
              <a:ext uri="{28A0092B-C50C-407E-A947-70E740481C1C}">
                <a14:useLocalDpi xmlns:a14="http://schemas.microsoft.com/office/drawing/2010/main" val="0"/>
              </a:ext>
            </a:extLst>
          </a:blip>
          <a:srcRect l="4500" t="2843" r="11713" b="14468"/>
          <a:stretch>
            <a:fillRect/>
          </a:stretch>
        </p:blipFill>
        <p:spPr bwMode="auto">
          <a:xfrm>
            <a:off x="6590291" y="2533583"/>
            <a:ext cx="4465636" cy="3285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 name="组合 30"/>
          <p:cNvGrpSpPr/>
          <p:nvPr/>
        </p:nvGrpSpPr>
        <p:grpSpPr>
          <a:xfrm>
            <a:off x="829492" y="2013531"/>
            <a:ext cx="5026364" cy="3879273"/>
            <a:chOff x="12982" y="2587"/>
            <a:chExt cx="5926" cy="5606"/>
          </a:xfrm>
        </p:grpSpPr>
        <p:sp>
          <p:nvSpPr>
            <p:cNvPr id="32"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轮胎侧向力特性</a:t>
              </a:r>
              <a:endParaRPr lang="en-US" altLang="zh-CN" sz="1600" b="1" dirty="0">
                <a:solidFill>
                  <a:schemeClr val="tx1"/>
                </a:solidFill>
                <a:latin typeface="+mn-ea"/>
                <a:cs typeface="Times New Roman" panose="02020603050405020304" charset="0"/>
                <a:sym typeface="+mn-ea"/>
              </a:endParaRPr>
            </a:p>
          </p:txBody>
        </p:sp>
      </p:grpSp>
      <p:grpSp>
        <p:nvGrpSpPr>
          <p:cNvPr id="34" name="组合 33"/>
          <p:cNvGrpSpPr/>
          <p:nvPr/>
        </p:nvGrpSpPr>
        <p:grpSpPr>
          <a:xfrm>
            <a:off x="6309927" y="2013531"/>
            <a:ext cx="5026364" cy="3879273"/>
            <a:chOff x="12982" y="2587"/>
            <a:chExt cx="5926" cy="5606"/>
          </a:xfrm>
        </p:grpSpPr>
        <p:sp>
          <p:nvSpPr>
            <p:cNvPr id="35"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轮胎纵向力特性</a:t>
              </a:r>
              <a:endParaRPr lang="en-US" altLang="zh-CN" sz="1600" b="1" dirty="0">
                <a:solidFill>
                  <a:schemeClr val="tx1"/>
                </a:solidFill>
                <a:latin typeface="+mn-ea"/>
                <a:cs typeface="Times New Roman" panose="02020603050405020304" charset="0"/>
                <a:sym typeface="+mn-ea"/>
              </a:endParaRPr>
            </a:p>
          </p:txBody>
        </p:sp>
      </p:grpSp>
      <p:sp>
        <p:nvSpPr>
          <p:cNvPr id="2" name="矩形 1"/>
          <p:cNvSpPr/>
          <p:nvPr/>
        </p:nvSpPr>
        <p:spPr>
          <a:xfrm>
            <a:off x="2374527" y="913441"/>
            <a:ext cx="8070437" cy="784830"/>
          </a:xfrm>
          <a:prstGeom prst="rect">
            <a:avLst/>
          </a:prstGeom>
        </p:spPr>
        <p:txBody>
          <a:bodyPr wrap="square">
            <a:spAutoFit/>
          </a:bodyPr>
          <a:lstStyle/>
          <a:p>
            <a:pPr indent="304800" algn="just">
              <a:lnSpc>
                <a:spcPct val="125000"/>
              </a:lnSpc>
              <a:spcAft>
                <a:spcPts val="0"/>
              </a:spcAft>
            </a:pPr>
            <a:r>
              <a:rPr lang="zh-CN" altLang="zh-CN" kern="100" dirty="0">
                <a:latin typeface="楷体" panose="02010609060101010101" pitchFamily="49" charset="-122"/>
                <a:ea typeface="楷体" panose="02010609060101010101" pitchFamily="49" charset="-122"/>
              </a:rPr>
              <a:t>魔术公式一般形式为</a:t>
            </a:r>
            <a:r>
              <a:rPr lang="zh-CN" altLang="zh-CN" kern="100" dirty="0">
                <a:latin typeface="Times New Roman" panose="02020603050405020304" pitchFamily="18" charset="0"/>
              </a:rPr>
              <a:t>：</a:t>
            </a:r>
            <a:endParaRPr lang="en-US" altLang="zh-CN" kern="100" dirty="0">
              <a:latin typeface="Times New Roman" panose="02020603050405020304" pitchFamily="18" charset="0"/>
            </a:endParaRPr>
          </a:p>
          <a:p>
            <a:pPr indent="304800" algn="just">
              <a:lnSpc>
                <a:spcPct val="125000"/>
              </a:lnSpc>
              <a:spcAft>
                <a:spcPts val="0"/>
              </a:spcAft>
            </a:pPr>
            <a:r>
              <a:rPr lang="zh-CN" altLang="en-US" kern="100" dirty="0">
                <a:latin typeface="Times New Roman" panose="02020603050405020304" pitchFamily="18" charset="0"/>
                <a:ea typeface="楷体" panose="02010609060101010101" pitchFamily="49" charset="-122"/>
              </a:rPr>
              <a:t>本文选择</a:t>
            </a:r>
            <a:r>
              <a:rPr lang="en-US" altLang="zh-CN" dirty="0">
                <a:latin typeface="Times New Roman" panose="02020603050405020304" pitchFamily="18" charset="0"/>
                <a:ea typeface="楷体" panose="02010609060101010101" pitchFamily="49" charset="-122"/>
              </a:rPr>
              <a:t>225/60 R80</a:t>
            </a:r>
            <a:r>
              <a:rPr lang="zh-CN" altLang="en-US" dirty="0">
                <a:latin typeface="Times New Roman" panose="02020603050405020304" pitchFamily="18" charset="0"/>
                <a:ea typeface="楷体" panose="02010609060101010101" pitchFamily="49" charset="-122"/>
              </a:rPr>
              <a:t>轮胎，并对其轮胎特性进行分析。</a:t>
            </a:r>
            <a:endParaRPr lang="en-US" altLang="zh-CN" kern="100" dirty="0">
              <a:latin typeface="Times New Roman" panose="02020603050405020304" pitchFamily="18" charset="0"/>
              <a:ea typeface="楷体" panose="02010609060101010101" pitchFamily="49" charset="-122"/>
            </a:endParaRPr>
          </a:p>
        </p:txBody>
      </p:sp>
      <p:sp>
        <p:nvSpPr>
          <p:cNvPr id="3" name="Rectangle 8"/>
          <p:cNvSpPr>
            <a:spLocks noChangeArrowheads="1"/>
          </p:cNvSpPr>
          <p:nvPr/>
        </p:nvSpPr>
        <p:spPr bwMode="auto">
          <a:xfrm>
            <a:off x="3157152" y="10182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636816097"/>
              </p:ext>
            </p:extLst>
          </p:nvPr>
        </p:nvGraphicFramePr>
        <p:xfrm>
          <a:off x="4952335" y="914081"/>
          <a:ext cx="4574864" cy="483747"/>
        </p:xfrm>
        <a:graphic>
          <a:graphicData uri="http://schemas.openxmlformats.org/presentationml/2006/ole">
            <mc:AlternateContent xmlns:mc="http://schemas.openxmlformats.org/markup-compatibility/2006">
              <mc:Choice xmlns:v="urn:schemas-microsoft-com:vml" Requires="v">
                <p:oleObj name="Equation" r:id="rId5" imgW="3148234" imgH="330057" progId="Equation.DSMT4">
                  <p:embed/>
                </p:oleObj>
              </mc:Choice>
              <mc:Fallback>
                <p:oleObj name="Equation" r:id="rId5" imgW="3148234" imgH="330057"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2335" y="914081"/>
                        <a:ext cx="4574864" cy="483747"/>
                      </a:xfrm>
                      <a:prstGeom prst="rect">
                        <a:avLst/>
                      </a:prstGeom>
                      <a:noFill/>
                    </p:spPr>
                  </p:pic>
                </p:oleObj>
              </mc:Fallback>
            </mc:AlternateContent>
          </a:graphicData>
        </a:graphic>
      </p:graphicFrame>
      <p:grpSp>
        <p:nvGrpSpPr>
          <p:cNvPr id="71" name="组合 70"/>
          <p:cNvGrpSpPr/>
          <p:nvPr/>
        </p:nvGrpSpPr>
        <p:grpSpPr>
          <a:xfrm>
            <a:off x="386195" y="131117"/>
            <a:ext cx="563775" cy="563774"/>
            <a:chOff x="5147024" y="2437566"/>
            <a:chExt cx="1713834" cy="1713832"/>
          </a:xfrm>
        </p:grpSpPr>
        <p:sp>
          <p:nvSpPr>
            <p:cNvPr id="72" name="椭圆 71"/>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73" name="椭圆 72"/>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74" name="组合 73"/>
            <p:cNvGrpSpPr/>
            <p:nvPr/>
          </p:nvGrpSpPr>
          <p:grpSpPr>
            <a:xfrm>
              <a:off x="5580419" y="2873421"/>
              <a:ext cx="847045" cy="842122"/>
              <a:chOff x="5549900" y="2886075"/>
              <a:chExt cx="1092200" cy="1085850"/>
            </a:xfrm>
            <a:solidFill>
              <a:schemeClr val="bg1"/>
            </a:solidFill>
          </p:grpSpPr>
          <p:sp>
            <p:nvSpPr>
              <p:cNvPr id="75"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44355"/>
    </mc:Choice>
    <mc:Fallback xmlns="">
      <p:transition advTm="4435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800219"/>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车辆动力学建模</a:t>
            </a:r>
          </a:p>
          <a:p>
            <a:pPr defTabSz="685800">
              <a:defRPr/>
            </a:pPr>
            <a:endParaRPr lang="zh-CN" altLang="en-US" sz="2300" dirty="0">
              <a:solidFill>
                <a:srgbClr val="224982"/>
              </a:solidFill>
              <a:latin typeface="微软雅黑" panose="020B0503020204020204" pitchFamily="34" charset="-122"/>
              <a:ea typeface="微软雅黑" panose="020B0503020204020204" pitchFamily="34" charset="-122"/>
            </a:endParaRP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Rectangle 2"/>
          <p:cNvSpPr>
            <a:spLocks noChangeArrowheads="1"/>
          </p:cNvSpPr>
          <p:nvPr/>
        </p:nvSpPr>
        <p:spPr bwMode="auto">
          <a:xfrm>
            <a:off x="418308" y="18657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3737900352"/>
              </p:ext>
            </p:extLst>
          </p:nvPr>
        </p:nvGraphicFramePr>
        <p:xfrm>
          <a:off x="783309" y="1766388"/>
          <a:ext cx="4366128" cy="3291563"/>
        </p:xfrm>
        <a:graphic>
          <a:graphicData uri="http://schemas.openxmlformats.org/presentationml/2006/ole">
            <mc:AlternateContent xmlns:mc="http://schemas.openxmlformats.org/markup-compatibility/2006">
              <mc:Choice xmlns:v="urn:schemas-microsoft-com:vml" Requires="v">
                <p:oleObj name="Visio" r:id="rId4" imgW="6610423" imgH="5467230" progId="Visio.Drawing.15">
                  <p:embed/>
                </p:oleObj>
              </mc:Choice>
              <mc:Fallback>
                <p:oleObj name="Visio" r:id="rId4" imgW="6610423" imgH="5467230" progId="Visio.Drawing.15">
                  <p:embed/>
                  <p:pic>
                    <p:nvPicPr>
                      <p:cNvPr id="0" name="Object 1"/>
                      <p:cNvPicPr>
                        <a:picLocks noChangeAspect="1" noChangeArrowheads="1"/>
                      </p:cNvPicPr>
                      <p:nvPr/>
                    </p:nvPicPr>
                    <p:blipFill>
                      <a:blip r:embed="rId5"/>
                      <a:srcRect/>
                      <a:stretch>
                        <a:fillRect/>
                      </a:stretch>
                    </p:blipFill>
                    <p:spPr bwMode="auto">
                      <a:xfrm>
                        <a:off x="783309" y="1766388"/>
                        <a:ext cx="4366128" cy="3291563"/>
                      </a:xfrm>
                      <a:prstGeom prst="rect">
                        <a:avLst/>
                      </a:prstGeom>
                      <a:noFill/>
                    </p:spPr>
                  </p:pic>
                </p:oleObj>
              </mc:Fallback>
            </mc:AlternateContent>
          </a:graphicData>
        </a:graphic>
      </p:graphicFrame>
      <p:sp>
        <p:nvSpPr>
          <p:cNvPr id="4" name="矩形 3"/>
          <p:cNvSpPr/>
          <p:nvPr/>
        </p:nvSpPr>
        <p:spPr>
          <a:xfrm>
            <a:off x="5597236" y="1254679"/>
            <a:ext cx="6096000" cy="754694"/>
          </a:xfrm>
          <a:prstGeom prst="rect">
            <a:avLst/>
          </a:prstGeom>
        </p:spPr>
        <p:txBody>
          <a:bodyPr>
            <a:spAutoFit/>
          </a:bodyPr>
          <a:lstStyle/>
          <a:p>
            <a:pPr indent="457200">
              <a:lnSpc>
                <a:spcPct val="125000"/>
              </a:lnSpc>
            </a:pPr>
            <a:r>
              <a:rPr lang="zh-CN" altLang="en-US" dirty="0">
                <a:latin typeface="楷体" panose="02010609060101010101" pitchFamily="49" charset="-122"/>
                <a:ea typeface="楷体" panose="02010609060101010101" pitchFamily="49" charset="-122"/>
              </a:rPr>
              <a:t>结合车辆二自由度动力学模型与小角度假设条件下魔术轮胎模型，得到车辆系统模型作为模型预测的基础</a:t>
            </a:r>
            <a:r>
              <a:rPr lang="zh-CN" altLang="en-US" dirty="0"/>
              <a:t>：</a:t>
            </a:r>
          </a:p>
        </p:txBody>
      </p:sp>
      <p:sp>
        <p:nvSpPr>
          <p:cNvPr id="5" name="Rectangle 4"/>
          <p:cNvSpPr>
            <a:spLocks noChangeArrowheads="1"/>
          </p:cNvSpPr>
          <p:nvPr/>
        </p:nvSpPr>
        <p:spPr bwMode="auto">
          <a:xfrm>
            <a:off x="6890327" y="2122517"/>
            <a:ext cx="141028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2035087531"/>
              </p:ext>
            </p:extLst>
          </p:nvPr>
        </p:nvGraphicFramePr>
        <p:xfrm>
          <a:off x="6578102" y="2028706"/>
          <a:ext cx="4065124" cy="2412537"/>
        </p:xfrm>
        <a:graphic>
          <a:graphicData uri="http://schemas.openxmlformats.org/presentationml/2006/ole">
            <mc:AlternateContent xmlns:mc="http://schemas.openxmlformats.org/markup-compatibility/2006">
              <mc:Choice xmlns:v="urn:schemas-microsoft-com:vml" Requires="v">
                <p:oleObj name="Equation" r:id="rId6" imgW="3213100" imgH="1905000" progId="Equation.DSMT4">
                  <p:embed/>
                </p:oleObj>
              </mc:Choice>
              <mc:Fallback>
                <p:oleObj name="Equation" r:id="rId6" imgW="3213100" imgH="19050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8102" y="2028706"/>
                        <a:ext cx="4065124" cy="2412537"/>
                      </a:xfrm>
                      <a:prstGeom prst="rect">
                        <a:avLst/>
                      </a:prstGeom>
                      <a:noFill/>
                    </p:spPr>
                  </p:pic>
                </p:oleObj>
              </mc:Fallback>
            </mc:AlternateContent>
          </a:graphicData>
        </a:graphic>
      </p:graphicFrame>
      <p:sp>
        <p:nvSpPr>
          <p:cNvPr id="7" name="文本框 6"/>
          <p:cNvSpPr txBox="1"/>
          <p:nvPr/>
        </p:nvSpPr>
        <p:spPr>
          <a:xfrm>
            <a:off x="1669555" y="5042829"/>
            <a:ext cx="2900218"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车辆二自由度动力学模型</a:t>
            </a:r>
          </a:p>
        </p:txBody>
      </p:sp>
      <p:graphicFrame>
        <p:nvGraphicFramePr>
          <p:cNvPr id="9" name="对象 8"/>
          <p:cNvGraphicFramePr>
            <a:graphicFrameLocks noChangeAspect="1"/>
          </p:cNvGraphicFramePr>
          <p:nvPr>
            <p:extLst>
              <p:ext uri="{D42A27DB-BD31-4B8C-83A1-F6EECF244321}">
                <p14:modId xmlns:p14="http://schemas.microsoft.com/office/powerpoint/2010/main" val="1592667554"/>
              </p:ext>
            </p:extLst>
          </p:nvPr>
        </p:nvGraphicFramePr>
        <p:xfrm>
          <a:off x="7159700" y="4643713"/>
          <a:ext cx="2383640" cy="381909"/>
        </p:xfrm>
        <a:graphic>
          <a:graphicData uri="http://schemas.openxmlformats.org/presentationml/2006/ole">
            <mc:AlternateContent xmlns:mc="http://schemas.openxmlformats.org/markup-compatibility/2006">
              <mc:Choice xmlns:v="urn:schemas-microsoft-com:vml" Requires="v">
                <p:oleObj name="Equation" r:id="rId8" imgW="1727200" imgH="279400" progId="Equation.DSMT4">
                  <p:embed/>
                </p:oleObj>
              </mc:Choice>
              <mc:Fallback>
                <p:oleObj name="Equation" r:id="rId8" imgW="1727200" imgH="279400"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9700" y="4643713"/>
                        <a:ext cx="2383640" cy="381909"/>
                      </a:xfrm>
                      <a:prstGeom prst="rect">
                        <a:avLst/>
                      </a:prstGeom>
                      <a:noFill/>
                    </p:spPr>
                  </p:pic>
                </p:oleObj>
              </mc:Fallback>
            </mc:AlternateContent>
          </a:graphicData>
        </a:graphic>
      </p:graphicFrame>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nvGrpSpPr>
          <p:cNvPr id="19" name="组合 18"/>
          <p:cNvGrpSpPr/>
          <p:nvPr/>
        </p:nvGrpSpPr>
        <p:grpSpPr>
          <a:xfrm>
            <a:off x="5734304" y="4643708"/>
            <a:ext cx="1425393" cy="338554"/>
            <a:chOff x="6940198" y="5337649"/>
            <a:chExt cx="1606881" cy="369721"/>
          </a:xfrm>
        </p:grpSpPr>
        <p:sp>
          <p:nvSpPr>
            <p:cNvPr id="20" name=" 220"/>
            <p:cNvSpPr/>
            <p:nvPr/>
          </p:nvSpPr>
          <p:spPr>
            <a:xfrm>
              <a:off x="6940198" y="5396961"/>
              <a:ext cx="1532285" cy="279254"/>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endParaRPr lang="en-US" altLang="zh-CN" dirty="0"/>
            </a:p>
          </p:txBody>
        </p:sp>
        <p:sp>
          <p:nvSpPr>
            <p:cNvPr id="22" name="矩形 21"/>
            <p:cNvSpPr/>
            <p:nvPr/>
          </p:nvSpPr>
          <p:spPr>
            <a:xfrm>
              <a:off x="6940201" y="5337649"/>
              <a:ext cx="1606878" cy="369721"/>
            </a:xfrm>
            <a:prstGeom prst="rect">
              <a:avLst/>
            </a:prstGeom>
          </p:spPr>
          <p:txBody>
            <a:bodyPr wrap="none">
              <a:spAutoFit/>
            </a:bodyPr>
            <a:lstStyle/>
            <a:p>
              <a:pPr fontAlgn="base">
                <a:spcBef>
                  <a:spcPct val="0"/>
                </a:spcBef>
                <a:spcAft>
                  <a:spcPct val="0"/>
                </a:spcAft>
              </a:pPr>
              <a:r>
                <a:rPr lang="zh-CN" altLang="en-US" sz="1600" b="1" dirty="0">
                  <a:solidFill>
                    <a:srgbClr val="FFFFFF"/>
                  </a:solidFill>
                  <a:latin typeface="楷体" panose="02010609060101010101" pitchFamily="49" charset="-122"/>
                  <a:ea typeface="楷体" panose="02010609060101010101" pitchFamily="49" charset="-122"/>
                </a:rPr>
                <a:t>系统状态量</a:t>
              </a:r>
              <a:r>
                <a:rPr lang="zh-CN" altLang="en-US" sz="1600" b="1" dirty="0">
                  <a:solidFill>
                    <a:srgbClr val="FFFFFF"/>
                  </a:solidFill>
                </a:rPr>
                <a:t>：</a:t>
              </a:r>
              <a:endParaRPr lang="en-US" altLang="zh-CN" sz="1600" b="1" dirty="0">
                <a:solidFill>
                  <a:srgbClr val="FFFFFF"/>
                </a:solidFill>
              </a:endParaRPr>
            </a:p>
          </p:txBody>
        </p:sp>
      </p:grpSp>
      <p:grpSp>
        <p:nvGrpSpPr>
          <p:cNvPr id="23" name="组合 22"/>
          <p:cNvGrpSpPr/>
          <p:nvPr/>
        </p:nvGrpSpPr>
        <p:grpSpPr>
          <a:xfrm>
            <a:off x="5734305" y="5145905"/>
            <a:ext cx="1425395" cy="338554"/>
            <a:chOff x="6940198" y="5337655"/>
            <a:chExt cx="1606883" cy="369721"/>
          </a:xfrm>
        </p:grpSpPr>
        <p:sp>
          <p:nvSpPr>
            <p:cNvPr id="24" name=" 220"/>
            <p:cNvSpPr/>
            <p:nvPr/>
          </p:nvSpPr>
          <p:spPr>
            <a:xfrm>
              <a:off x="6940198" y="5396961"/>
              <a:ext cx="1532285" cy="279254"/>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endParaRPr lang="en-US" altLang="zh-CN" dirty="0"/>
            </a:p>
          </p:txBody>
        </p:sp>
        <p:sp>
          <p:nvSpPr>
            <p:cNvPr id="25" name="矩形 24"/>
            <p:cNvSpPr/>
            <p:nvPr/>
          </p:nvSpPr>
          <p:spPr>
            <a:xfrm>
              <a:off x="6940203" y="5337655"/>
              <a:ext cx="1606878" cy="369721"/>
            </a:xfrm>
            <a:prstGeom prst="rect">
              <a:avLst/>
            </a:prstGeom>
          </p:spPr>
          <p:txBody>
            <a:bodyPr wrap="none">
              <a:spAutoFit/>
            </a:bodyPr>
            <a:lstStyle/>
            <a:p>
              <a:pPr fontAlgn="base">
                <a:spcBef>
                  <a:spcPct val="0"/>
                </a:spcBef>
                <a:spcAft>
                  <a:spcPct val="0"/>
                </a:spcAft>
              </a:pPr>
              <a:r>
                <a:rPr lang="zh-CN" altLang="en-US" sz="1600" b="1" dirty="0">
                  <a:solidFill>
                    <a:srgbClr val="FFFFFF"/>
                  </a:solidFill>
                  <a:latin typeface="楷体" panose="02010609060101010101" pitchFamily="49" charset="-122"/>
                  <a:ea typeface="楷体" panose="02010609060101010101" pitchFamily="49" charset="-122"/>
                </a:rPr>
                <a:t>系统控制量</a:t>
              </a:r>
              <a:r>
                <a:rPr lang="zh-CN" altLang="en-US" sz="1600" b="1" dirty="0">
                  <a:solidFill>
                    <a:srgbClr val="FFFFFF"/>
                  </a:solidFill>
                </a:rPr>
                <a:t>：</a:t>
              </a:r>
              <a:endParaRPr lang="en-US" altLang="zh-CN" sz="1600" b="1" dirty="0">
                <a:solidFill>
                  <a:srgbClr val="FFFFFF"/>
                </a:solidFill>
              </a:endParaRPr>
            </a:p>
          </p:txBody>
        </p:sp>
      </p:grpSp>
      <p:grpSp>
        <p:nvGrpSpPr>
          <p:cNvPr id="26" name="组合 25"/>
          <p:cNvGrpSpPr/>
          <p:nvPr/>
        </p:nvGrpSpPr>
        <p:grpSpPr>
          <a:xfrm>
            <a:off x="5734307" y="5630400"/>
            <a:ext cx="1425394" cy="338554"/>
            <a:chOff x="6940198" y="5337655"/>
            <a:chExt cx="1606883" cy="369721"/>
          </a:xfrm>
        </p:grpSpPr>
        <p:sp>
          <p:nvSpPr>
            <p:cNvPr id="27" name=" 220"/>
            <p:cNvSpPr/>
            <p:nvPr/>
          </p:nvSpPr>
          <p:spPr>
            <a:xfrm>
              <a:off x="6940198" y="5396961"/>
              <a:ext cx="1532285" cy="279254"/>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endParaRPr lang="en-US" altLang="zh-CN" dirty="0"/>
            </a:p>
          </p:txBody>
        </p:sp>
        <p:sp>
          <p:nvSpPr>
            <p:cNvPr id="28" name="矩形 27"/>
            <p:cNvSpPr/>
            <p:nvPr/>
          </p:nvSpPr>
          <p:spPr>
            <a:xfrm>
              <a:off x="6940203" y="5337655"/>
              <a:ext cx="1606878" cy="369721"/>
            </a:xfrm>
            <a:prstGeom prst="rect">
              <a:avLst/>
            </a:prstGeom>
          </p:spPr>
          <p:txBody>
            <a:bodyPr wrap="none">
              <a:spAutoFit/>
            </a:bodyPr>
            <a:lstStyle/>
            <a:p>
              <a:pPr fontAlgn="base">
                <a:spcBef>
                  <a:spcPct val="0"/>
                </a:spcBef>
                <a:spcAft>
                  <a:spcPct val="0"/>
                </a:spcAft>
              </a:pPr>
              <a:r>
                <a:rPr lang="zh-CN" altLang="en-US" sz="1600" b="1" dirty="0">
                  <a:solidFill>
                    <a:srgbClr val="FFFFFF"/>
                  </a:solidFill>
                  <a:latin typeface="楷体" panose="02010609060101010101" pitchFamily="49" charset="-122"/>
                  <a:ea typeface="楷体" panose="02010609060101010101" pitchFamily="49" charset="-122"/>
                </a:rPr>
                <a:t>系统输出量</a:t>
              </a:r>
              <a:r>
                <a:rPr lang="zh-CN" altLang="en-US" sz="1600" b="1" dirty="0">
                  <a:solidFill>
                    <a:srgbClr val="FFFFFF"/>
                  </a:solidFill>
                </a:rPr>
                <a:t>：</a:t>
              </a:r>
              <a:endParaRPr lang="en-US" altLang="zh-CN" sz="1600" b="1" dirty="0">
                <a:solidFill>
                  <a:srgbClr val="FFFFFF"/>
                </a:solidFill>
              </a:endParaRPr>
            </a:p>
          </p:txBody>
        </p:sp>
      </p:gr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2204155642"/>
              </p:ext>
            </p:extLst>
          </p:nvPr>
        </p:nvGraphicFramePr>
        <p:xfrm>
          <a:off x="7159700" y="5218081"/>
          <a:ext cx="535709" cy="304380"/>
        </p:xfrm>
        <a:graphic>
          <a:graphicData uri="http://schemas.openxmlformats.org/presentationml/2006/ole">
            <mc:AlternateContent xmlns:mc="http://schemas.openxmlformats.org/markup-compatibility/2006">
              <mc:Choice xmlns:v="urn:schemas-microsoft-com:vml" Requires="v">
                <p:oleObj name="Equation" r:id="rId10" imgW="418918" imgH="241195" progId="Equation.DSMT4">
                  <p:embed/>
                </p:oleObj>
              </mc:Choice>
              <mc:Fallback>
                <p:oleObj name="Equation" r:id="rId10" imgW="418918" imgH="241195" progId="Equation.DSMT4">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59700" y="5218081"/>
                        <a:ext cx="535709" cy="304380"/>
                      </a:xfrm>
                      <a:prstGeom prst="rect">
                        <a:avLst/>
                      </a:prstGeom>
                      <a:noFill/>
                    </p:spPr>
                  </p:pic>
                </p:oleObj>
              </mc:Fallback>
            </mc:AlternateContent>
          </a:graphicData>
        </a:graphic>
      </p:graphicFrame>
      <p:sp>
        <p:nvSpPr>
          <p:cNvPr id="15" name="Rectangle 13"/>
          <p:cNvSpPr>
            <a:spLocks noChangeArrowheads="1"/>
          </p:cNvSpPr>
          <p:nvPr/>
        </p:nvSpPr>
        <p:spPr bwMode="auto">
          <a:xfrm>
            <a:off x="7159700" y="5675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p:cNvGraphicFramePr>
            <a:graphicFrameLocks noChangeAspect="1"/>
          </p:cNvGraphicFramePr>
          <p:nvPr>
            <p:extLst>
              <p:ext uri="{D42A27DB-BD31-4B8C-83A1-F6EECF244321}">
                <p14:modId xmlns:p14="http://schemas.microsoft.com/office/powerpoint/2010/main" val="1833538166"/>
              </p:ext>
            </p:extLst>
          </p:nvPr>
        </p:nvGraphicFramePr>
        <p:xfrm>
          <a:off x="7159697" y="5586907"/>
          <a:ext cx="876265" cy="330022"/>
        </p:xfrm>
        <a:graphic>
          <a:graphicData uri="http://schemas.openxmlformats.org/presentationml/2006/ole">
            <mc:AlternateContent xmlns:mc="http://schemas.openxmlformats.org/markup-compatibility/2006">
              <mc:Choice xmlns:v="urn:schemas-microsoft-com:vml" Requires="v">
                <p:oleObj name="Equation" r:id="rId12" imgW="736600" imgH="279400" progId="Equation.DSMT4">
                  <p:embed/>
                </p:oleObj>
              </mc:Choice>
              <mc:Fallback>
                <p:oleObj name="Equation" r:id="rId12" imgW="736600" imgH="279400" progId="Equation.DSMT4">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59697" y="5586907"/>
                        <a:ext cx="876265" cy="330022"/>
                      </a:xfrm>
                      <a:prstGeom prst="rect">
                        <a:avLst/>
                      </a:prstGeom>
                      <a:noFill/>
                    </p:spPr>
                  </p:pic>
                </p:oleObj>
              </mc:Fallback>
            </mc:AlternateContent>
          </a:graphicData>
        </a:graphic>
      </p:graphicFrame>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ustDataLst>
      <p:tags r:id="rId1"/>
    </p:custDataLst>
    <p:extLst>
      <p:ext uri="{BB962C8B-B14F-4D97-AF65-F5344CB8AC3E}">
        <p14:creationId xmlns:p14="http://schemas.microsoft.com/office/powerpoint/2010/main" val="2735324119"/>
      </p:ext>
    </p:extLst>
  </p:cSld>
  <p:clrMapOvr>
    <a:masterClrMapping/>
  </p:clrMapOvr>
  <mc:AlternateContent xmlns:mc="http://schemas.openxmlformats.org/markup-compatibility/2006" xmlns:p14="http://schemas.microsoft.com/office/powerpoint/2010/main">
    <mc:Choice Requires="p14">
      <p:transition p14:dur="0" advTm="29310"/>
    </mc:Choice>
    <mc:Fallback xmlns="">
      <p:transition advTm="293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 y="22564"/>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83923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目标函数及约束条件</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Rectangle 2"/>
          <p:cNvSpPr>
            <a:spLocks noChangeArrowheads="1"/>
          </p:cNvSpPr>
          <p:nvPr/>
        </p:nvSpPr>
        <p:spPr bwMode="auto">
          <a:xfrm>
            <a:off x="8256494" y="4003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13"/>
          <p:cNvSpPr>
            <a:spLocks noChangeArrowheads="1"/>
          </p:cNvSpPr>
          <p:nvPr/>
        </p:nvSpPr>
        <p:spPr bwMode="auto">
          <a:xfrm>
            <a:off x="7159700" y="5675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51" name="Rectangle 1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3" name="Rectangle 16"/>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5"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41" name="对象 240"/>
          <p:cNvGraphicFramePr>
            <a:graphicFrameLocks noChangeAspect="1"/>
          </p:cNvGraphicFramePr>
          <p:nvPr>
            <p:extLst>
              <p:ext uri="{D42A27DB-BD31-4B8C-83A1-F6EECF244321}">
                <p14:modId xmlns:p14="http://schemas.microsoft.com/office/powerpoint/2010/main" val="1336183675"/>
              </p:ext>
            </p:extLst>
          </p:nvPr>
        </p:nvGraphicFramePr>
        <p:xfrm>
          <a:off x="6019775" y="1359198"/>
          <a:ext cx="5903913" cy="739775"/>
        </p:xfrm>
        <a:graphic>
          <a:graphicData uri="http://schemas.openxmlformats.org/presentationml/2006/ole">
            <mc:AlternateContent xmlns:mc="http://schemas.openxmlformats.org/markup-compatibility/2006">
              <mc:Choice xmlns:v="urn:schemas-microsoft-com:vml" Requires="v">
                <p:oleObj name="Equation" r:id="rId4" imgW="3644640" imgH="457200" progId="Equation.DSMT4">
                  <p:embed/>
                </p:oleObj>
              </mc:Choice>
              <mc:Fallback>
                <p:oleObj name="Equation" r:id="rId4" imgW="3644640" imgH="457200" progId="Equation.DSMT4">
                  <p:embed/>
                  <p:pic>
                    <p:nvPicPr>
                      <p:cNvPr id="0" name=""/>
                      <p:cNvPicPr>
                        <a:picLocks noChangeAspect="1" noChangeArrowheads="1"/>
                      </p:cNvPicPr>
                      <p:nvPr/>
                    </p:nvPicPr>
                    <p:blipFill>
                      <a:blip r:embed="rId5"/>
                      <a:srcRect/>
                      <a:stretch>
                        <a:fillRect/>
                      </a:stretch>
                    </p:blipFill>
                    <p:spPr bwMode="auto">
                      <a:xfrm>
                        <a:off x="6019775" y="1359198"/>
                        <a:ext cx="5903913" cy="739775"/>
                      </a:xfrm>
                      <a:prstGeom prst="rect">
                        <a:avLst/>
                      </a:prstGeom>
                      <a:noFill/>
                    </p:spPr>
                  </p:pic>
                </p:oleObj>
              </mc:Fallback>
            </mc:AlternateContent>
          </a:graphicData>
        </a:graphic>
      </p:graphicFrame>
      <p:sp>
        <p:nvSpPr>
          <p:cNvPr id="242" name="圆角矩形 241"/>
          <p:cNvSpPr/>
          <p:nvPr/>
        </p:nvSpPr>
        <p:spPr>
          <a:xfrm>
            <a:off x="6788075" y="1376180"/>
            <a:ext cx="2614108" cy="754347"/>
          </a:xfrm>
          <a:prstGeom prst="roundRect">
            <a:avLst/>
          </a:prstGeom>
          <a:noFill/>
          <a:ln w="19050">
            <a:solidFill>
              <a:srgbClr val="375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 </a:t>
            </a:r>
            <a:endParaRPr lang="zh-CN" altLang="en-US" dirty="0">
              <a:noFill/>
            </a:endParaRPr>
          </a:p>
        </p:txBody>
      </p:sp>
      <p:sp>
        <p:nvSpPr>
          <p:cNvPr id="243" name="圆角矩形 242"/>
          <p:cNvSpPr/>
          <p:nvPr/>
        </p:nvSpPr>
        <p:spPr>
          <a:xfrm>
            <a:off x="9586093" y="1358748"/>
            <a:ext cx="1693046" cy="754347"/>
          </a:xfrm>
          <a:prstGeom prst="roundRect">
            <a:avLst/>
          </a:prstGeom>
          <a:noFill/>
          <a:ln w="19050">
            <a:solidFill>
              <a:srgbClr val="375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 </a:t>
            </a:r>
            <a:endParaRPr lang="zh-CN" altLang="en-US" dirty="0">
              <a:noFill/>
            </a:endParaRPr>
          </a:p>
        </p:txBody>
      </p:sp>
      <p:sp>
        <p:nvSpPr>
          <p:cNvPr id="244" name="圆角矩形 243"/>
          <p:cNvSpPr/>
          <p:nvPr/>
        </p:nvSpPr>
        <p:spPr>
          <a:xfrm>
            <a:off x="11463049" y="1358748"/>
            <a:ext cx="492205" cy="754347"/>
          </a:xfrm>
          <a:prstGeom prst="roundRect">
            <a:avLst/>
          </a:prstGeom>
          <a:noFill/>
          <a:ln w="19050">
            <a:solidFill>
              <a:srgbClr val="375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 </a:t>
            </a:r>
            <a:endParaRPr lang="zh-CN" altLang="en-US" dirty="0">
              <a:noFill/>
            </a:endParaRPr>
          </a:p>
        </p:txBody>
      </p:sp>
      <p:grpSp>
        <p:nvGrpSpPr>
          <p:cNvPr id="257" name="组合 256"/>
          <p:cNvGrpSpPr>
            <a:grpSpLocks/>
          </p:cNvGrpSpPr>
          <p:nvPr/>
        </p:nvGrpSpPr>
        <p:grpSpPr bwMode="auto">
          <a:xfrm>
            <a:off x="7202699" y="2621426"/>
            <a:ext cx="4398965" cy="654707"/>
            <a:chOff x="4420477" y="1346339"/>
            <a:chExt cx="4399673" cy="654616"/>
          </a:xfrm>
        </p:grpSpPr>
        <p:sp>
          <p:nvSpPr>
            <p:cNvPr id="260" name="椭圆 259"/>
            <p:cNvSpPr/>
            <p:nvPr/>
          </p:nvSpPr>
          <p:spPr bwMode="auto">
            <a:xfrm>
              <a:off x="4420477" y="1346339"/>
              <a:ext cx="584294" cy="582530"/>
            </a:xfrm>
            <a:prstGeom prst="ellipse">
              <a:avLst/>
            </a:prstGeom>
            <a:solidFill>
              <a:srgbClr val="013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r>
                <a:rPr lang="en-US" altLang="zh-CN" sz="2000" b="1" noProof="1">
                  <a:latin typeface="Times New Roman" panose="02020603050405020304" pitchFamily="18" charset="0"/>
                  <a:ea typeface="微软雅黑"/>
                  <a:cs typeface="Times New Roman" panose="02020603050405020304" pitchFamily="18" charset="0"/>
                </a:rPr>
                <a:t>1</a:t>
              </a:r>
              <a:endParaRPr lang="zh-CN" altLang="en-US" sz="2000" b="1" noProof="1">
                <a:latin typeface="Times New Roman" panose="02020603050405020304" pitchFamily="18" charset="0"/>
                <a:ea typeface="微软雅黑"/>
                <a:cs typeface="Times New Roman" panose="02020603050405020304" pitchFamily="18" charset="0"/>
              </a:endParaRPr>
            </a:p>
          </p:txBody>
        </p:sp>
        <p:sp>
          <p:nvSpPr>
            <p:cNvPr id="259" name="TextBox 8"/>
            <p:cNvSpPr txBox="1"/>
            <p:nvPr/>
          </p:nvSpPr>
          <p:spPr>
            <a:xfrm>
              <a:off x="5148064" y="1391642"/>
              <a:ext cx="3672086" cy="609313"/>
            </a:xfrm>
            <a:prstGeom prst="rect">
              <a:avLst/>
            </a:prstGeom>
            <a:noFill/>
          </p:spPr>
          <p:txBody>
            <a:bodyPr>
              <a:spAutoFit/>
            </a:bodyPr>
            <a:lstStyle/>
            <a:p>
              <a:pPr algn="just" fontAlgn="auto">
                <a:lnSpc>
                  <a:spcPct val="120000"/>
                </a:lnSpc>
                <a:defRPr/>
              </a:pPr>
              <a:r>
                <a:rPr lang="zh-CN" altLang="en-US" sz="1400" noProof="1">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rPr>
                <a:t>惩罚预测时域内实际输出量与参考值之差，反映控制系统对参考轨迹的快速跟踪能力</a:t>
              </a:r>
              <a:endParaRPr lang="en-US" altLang="zh-CN" sz="1400" noProof="1">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grpSp>
        <p:nvGrpSpPr>
          <p:cNvPr id="262" name="组合 261"/>
          <p:cNvGrpSpPr>
            <a:grpSpLocks/>
          </p:cNvGrpSpPr>
          <p:nvPr/>
        </p:nvGrpSpPr>
        <p:grpSpPr bwMode="auto">
          <a:xfrm>
            <a:off x="7202699" y="3631078"/>
            <a:ext cx="4398965" cy="631609"/>
            <a:chOff x="4420477" y="2356036"/>
            <a:chExt cx="4399673" cy="631520"/>
          </a:xfrm>
        </p:grpSpPr>
        <p:sp>
          <p:nvSpPr>
            <p:cNvPr id="265" name="椭圆 264"/>
            <p:cNvSpPr/>
            <p:nvPr/>
          </p:nvSpPr>
          <p:spPr bwMode="auto">
            <a:xfrm>
              <a:off x="4420477" y="2356036"/>
              <a:ext cx="584294" cy="577768"/>
            </a:xfrm>
            <a:prstGeom prst="ellipse">
              <a:avLst/>
            </a:prstGeom>
            <a:solidFill>
              <a:srgbClr val="013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noProof="1">
                  <a:latin typeface="Times New Roman" panose="02020603050405020304" pitchFamily="18" charset="0"/>
                  <a:ea typeface="微软雅黑"/>
                  <a:cs typeface="Times New Roman" panose="02020603050405020304" pitchFamily="18" charset="0"/>
                </a:rPr>
                <a:t>2</a:t>
              </a:r>
              <a:endParaRPr lang="zh-CN" altLang="en-US" sz="2000" b="1" noProof="1">
                <a:latin typeface="Times New Roman" panose="02020603050405020304" pitchFamily="18" charset="0"/>
                <a:ea typeface="微软雅黑"/>
                <a:cs typeface="Times New Roman" panose="02020603050405020304" pitchFamily="18" charset="0"/>
              </a:endParaRPr>
            </a:p>
          </p:txBody>
        </p:sp>
        <p:sp>
          <p:nvSpPr>
            <p:cNvPr id="264" name="TextBox 13"/>
            <p:cNvSpPr txBox="1"/>
            <p:nvPr/>
          </p:nvSpPr>
          <p:spPr>
            <a:xfrm>
              <a:off x="5148064" y="2378243"/>
              <a:ext cx="3672086" cy="609313"/>
            </a:xfrm>
            <a:prstGeom prst="rect">
              <a:avLst/>
            </a:prstGeom>
            <a:noFill/>
          </p:spPr>
          <p:txBody>
            <a:bodyPr>
              <a:spAutoFit/>
            </a:bodyPr>
            <a:lstStyle/>
            <a:p>
              <a:pPr algn="just">
                <a:lnSpc>
                  <a:spcPct val="120000"/>
                </a:lnSpc>
                <a:defRPr/>
              </a:pPr>
              <a:r>
                <a:rPr lang="zh-CN" altLang="zh-CN" sz="140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rPr>
                <a:t>反映的是在控制时域内系统对控制增量的约束能力，即系统的平稳性</a:t>
              </a:r>
              <a:endParaRPr lang="en-US" altLang="zh-CN" sz="1400" noProof="1">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grpSp>
        <p:nvGrpSpPr>
          <p:cNvPr id="267" name="组合 266"/>
          <p:cNvGrpSpPr>
            <a:grpSpLocks/>
          </p:cNvGrpSpPr>
          <p:nvPr/>
        </p:nvGrpSpPr>
        <p:grpSpPr bwMode="auto">
          <a:xfrm>
            <a:off x="7202699" y="4635955"/>
            <a:ext cx="4398965" cy="613265"/>
            <a:chOff x="4420477" y="3360975"/>
            <a:chExt cx="4399673" cy="613180"/>
          </a:xfrm>
        </p:grpSpPr>
        <p:sp>
          <p:nvSpPr>
            <p:cNvPr id="270" name="椭圆 269"/>
            <p:cNvSpPr/>
            <p:nvPr/>
          </p:nvSpPr>
          <p:spPr bwMode="auto">
            <a:xfrm>
              <a:off x="4420477" y="3360975"/>
              <a:ext cx="584294" cy="582529"/>
            </a:xfrm>
            <a:prstGeom prst="ellipse">
              <a:avLst/>
            </a:prstGeom>
            <a:solidFill>
              <a:srgbClr val="013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noProof="1">
                  <a:latin typeface="Times New Roman" panose="02020603050405020304" pitchFamily="18" charset="0"/>
                  <a:ea typeface="微软雅黑"/>
                  <a:cs typeface="Times New Roman" panose="02020603050405020304" pitchFamily="18" charset="0"/>
                </a:rPr>
                <a:t>3</a:t>
              </a:r>
              <a:endParaRPr lang="zh-CN" altLang="en-US" sz="2000" b="1" noProof="1">
                <a:latin typeface="Times New Roman" panose="02020603050405020304" pitchFamily="18" charset="0"/>
                <a:ea typeface="微软雅黑"/>
                <a:cs typeface="Times New Roman" panose="02020603050405020304" pitchFamily="18" charset="0"/>
              </a:endParaRPr>
            </a:p>
          </p:txBody>
        </p:sp>
        <p:sp>
          <p:nvSpPr>
            <p:cNvPr id="269" name="TextBox 18"/>
            <p:cNvSpPr txBox="1"/>
            <p:nvPr/>
          </p:nvSpPr>
          <p:spPr>
            <a:xfrm>
              <a:off x="5148064" y="3364842"/>
              <a:ext cx="3672086" cy="609313"/>
            </a:xfrm>
            <a:prstGeom prst="rect">
              <a:avLst/>
            </a:prstGeom>
            <a:noFill/>
          </p:spPr>
          <p:txBody>
            <a:bodyPr>
              <a:spAutoFit/>
            </a:bodyPr>
            <a:lstStyle/>
            <a:p>
              <a:pPr algn="just">
                <a:lnSpc>
                  <a:spcPct val="120000"/>
                </a:lnSpc>
                <a:defRPr/>
              </a:pPr>
              <a:r>
                <a:rPr lang="zh-CN" altLang="zh-CN" sz="1400" dirty="0">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rPr>
                <a:t>系统加入的松弛因子，防止系统出现无可行解的情况</a:t>
              </a:r>
              <a:endParaRPr lang="en-US" altLang="zh-CN" sz="1400" noProof="1">
                <a:gradFill>
                  <a:gsLst>
                    <a:gs pos="0">
                      <a:srgbClr val="595959"/>
                    </a:gs>
                    <a:gs pos="100000">
                      <a:srgbClr val="595959"/>
                    </a:gs>
                  </a:gsLst>
                  <a:lin ang="5400000" scaled="0"/>
                </a:gradFill>
                <a:latin typeface="微软雅黑" panose="020B0503020204020204" pitchFamily="34" charset="-122"/>
                <a:ea typeface="微软雅黑" panose="020B0503020204020204" pitchFamily="34" charset="-122"/>
              </a:endParaRPr>
            </a:p>
          </p:txBody>
        </p:sp>
      </p:grpSp>
      <p:grpSp>
        <p:nvGrpSpPr>
          <p:cNvPr id="272" name="组合 271"/>
          <p:cNvGrpSpPr/>
          <p:nvPr/>
        </p:nvGrpSpPr>
        <p:grpSpPr>
          <a:xfrm>
            <a:off x="136235" y="1249149"/>
            <a:ext cx="6903302" cy="4426088"/>
            <a:chOff x="-508743" y="1339446"/>
            <a:chExt cx="9146493" cy="4679401"/>
          </a:xfrm>
        </p:grpSpPr>
        <p:grpSp>
          <p:nvGrpSpPr>
            <p:cNvPr id="273" name="组合 272"/>
            <p:cNvGrpSpPr>
              <a:grpSpLocks/>
            </p:cNvGrpSpPr>
            <p:nvPr/>
          </p:nvGrpSpPr>
          <p:grpSpPr bwMode="auto">
            <a:xfrm>
              <a:off x="2011405" y="3354531"/>
              <a:ext cx="6626345" cy="1593062"/>
              <a:chOff x="2682935" y="1508430"/>
              <a:chExt cx="5710059" cy="1623079"/>
            </a:xfrm>
          </p:grpSpPr>
          <p:grpSp>
            <p:nvGrpSpPr>
              <p:cNvPr id="287" name="组合 71"/>
              <p:cNvGrpSpPr>
                <a:grpSpLocks/>
              </p:cNvGrpSpPr>
              <p:nvPr/>
            </p:nvGrpSpPr>
            <p:grpSpPr bwMode="auto">
              <a:xfrm>
                <a:off x="3598894" y="1508430"/>
                <a:ext cx="3757495" cy="1082053"/>
                <a:chOff x="3598894" y="1508430"/>
                <a:chExt cx="3757495" cy="1082053"/>
              </a:xfrm>
            </p:grpSpPr>
            <p:cxnSp>
              <p:nvCxnSpPr>
                <p:cNvPr id="294" name="直接连接符 293"/>
                <p:cNvCxnSpPr/>
                <p:nvPr/>
              </p:nvCxnSpPr>
              <p:spPr>
                <a:xfrm>
                  <a:off x="3598894" y="1981234"/>
                  <a:ext cx="37574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直接箭头连接符 294"/>
                <p:cNvCxnSpPr/>
                <p:nvPr/>
              </p:nvCxnSpPr>
              <p:spPr>
                <a:xfrm>
                  <a:off x="3598894" y="1981234"/>
                  <a:ext cx="0" cy="6092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6" name="直接箭头连接符 295"/>
                <p:cNvCxnSpPr/>
                <p:nvPr/>
              </p:nvCxnSpPr>
              <p:spPr>
                <a:xfrm>
                  <a:off x="5583207" y="1981234"/>
                  <a:ext cx="0" cy="6092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7" name="直接箭头连接符 296"/>
                <p:cNvCxnSpPr/>
                <p:nvPr/>
              </p:nvCxnSpPr>
              <p:spPr>
                <a:xfrm>
                  <a:off x="7354802" y="1981234"/>
                  <a:ext cx="0" cy="6092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8" name="直接连接符 297"/>
                <p:cNvCxnSpPr/>
                <p:nvPr/>
              </p:nvCxnSpPr>
              <p:spPr>
                <a:xfrm flipH="1">
                  <a:off x="5585972" y="1508430"/>
                  <a:ext cx="0" cy="472803"/>
                </a:xfrm>
                <a:prstGeom prst="line">
                  <a:avLst/>
                </a:prstGeom>
                <a:ln>
                  <a:solidFill>
                    <a:srgbClr val="00508A"/>
                  </a:solidFill>
                </a:ln>
              </p:spPr>
              <p:style>
                <a:lnRef idx="1">
                  <a:schemeClr val="accent1"/>
                </a:lnRef>
                <a:fillRef idx="0">
                  <a:schemeClr val="accent1"/>
                </a:fillRef>
                <a:effectRef idx="0">
                  <a:schemeClr val="accent1"/>
                </a:effectRef>
                <a:fontRef idx="minor">
                  <a:schemeClr val="tx1"/>
                </a:fontRef>
              </p:style>
            </p:cxnSp>
          </p:grpSp>
          <p:sp>
            <p:nvSpPr>
              <p:cNvPr id="288" name="矩形 287"/>
              <p:cNvSpPr/>
              <p:nvPr/>
            </p:nvSpPr>
            <p:spPr>
              <a:xfrm>
                <a:off x="2682935" y="2590483"/>
                <a:ext cx="1787469" cy="541026"/>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89" name="TextBox 37"/>
              <p:cNvSpPr txBox="1">
                <a:spLocks noChangeArrowheads="1"/>
              </p:cNvSpPr>
              <p:nvPr/>
            </p:nvSpPr>
            <p:spPr bwMode="auto">
              <a:xfrm>
                <a:off x="2877955" y="2722497"/>
                <a:ext cx="1396812" cy="34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质心侧偏角约束</a:t>
                </a:r>
              </a:p>
            </p:txBody>
          </p:sp>
          <p:sp>
            <p:nvSpPr>
              <p:cNvPr id="290" name="矩形 289"/>
              <p:cNvSpPr/>
              <p:nvPr/>
            </p:nvSpPr>
            <p:spPr>
              <a:xfrm>
                <a:off x="4643436" y="2590483"/>
                <a:ext cx="1789056" cy="541026"/>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91" name="TextBox 38"/>
              <p:cNvSpPr txBox="1">
                <a:spLocks noChangeArrowheads="1"/>
              </p:cNvSpPr>
              <p:nvPr/>
            </p:nvSpPr>
            <p:spPr bwMode="auto">
              <a:xfrm>
                <a:off x="4839171" y="2722497"/>
                <a:ext cx="1396812" cy="34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轮胎侧偏角约束</a:t>
                </a:r>
              </a:p>
            </p:txBody>
          </p:sp>
          <p:sp>
            <p:nvSpPr>
              <p:cNvPr id="292" name="矩形 291"/>
              <p:cNvSpPr/>
              <p:nvPr/>
            </p:nvSpPr>
            <p:spPr>
              <a:xfrm>
                <a:off x="6603937" y="2590483"/>
                <a:ext cx="1789057" cy="541026"/>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93" name="TextBox 39"/>
              <p:cNvSpPr txBox="1">
                <a:spLocks noChangeArrowheads="1"/>
              </p:cNvSpPr>
              <p:nvPr/>
            </p:nvSpPr>
            <p:spPr bwMode="auto">
              <a:xfrm>
                <a:off x="6800390" y="2722497"/>
                <a:ext cx="1396812" cy="34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侧向加速度约束</a:t>
                </a:r>
              </a:p>
            </p:txBody>
          </p:sp>
        </p:grpSp>
        <p:sp>
          <p:nvSpPr>
            <p:cNvPr id="274" name="矩形 273"/>
            <p:cNvSpPr/>
            <p:nvPr/>
          </p:nvSpPr>
          <p:spPr bwMode="auto">
            <a:xfrm>
              <a:off x="4339929" y="2907059"/>
              <a:ext cx="2074302" cy="531020"/>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75" name="TextBox 37"/>
            <p:cNvSpPr txBox="1">
              <a:spLocks noChangeArrowheads="1"/>
            </p:cNvSpPr>
            <p:nvPr/>
          </p:nvSpPr>
          <p:spPr bwMode="auto">
            <a:xfrm>
              <a:off x="4513650" y="3027845"/>
              <a:ext cx="162095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车辆动力学约束</a:t>
              </a:r>
            </a:p>
          </p:txBody>
        </p:sp>
        <p:sp>
          <p:nvSpPr>
            <p:cNvPr id="276" name="矩形 275"/>
            <p:cNvSpPr/>
            <p:nvPr/>
          </p:nvSpPr>
          <p:spPr bwMode="auto">
            <a:xfrm>
              <a:off x="-172123" y="2924297"/>
              <a:ext cx="2816785" cy="531020"/>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77" name="TextBox 37"/>
            <p:cNvSpPr txBox="1">
              <a:spLocks noChangeArrowheads="1"/>
            </p:cNvSpPr>
            <p:nvPr/>
          </p:nvSpPr>
          <p:spPr bwMode="auto">
            <a:xfrm>
              <a:off x="-508743" y="3045083"/>
              <a:ext cx="3153405" cy="392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    前轮转角及其增量约束</a:t>
              </a:r>
            </a:p>
          </p:txBody>
        </p:sp>
        <p:cxnSp>
          <p:nvCxnSpPr>
            <p:cNvPr id="278" name="直接连接符 277"/>
            <p:cNvCxnSpPr/>
            <p:nvPr/>
          </p:nvCxnSpPr>
          <p:spPr bwMode="auto">
            <a:xfrm>
              <a:off x="1178873" y="2328546"/>
              <a:ext cx="41848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直接箭头连接符 278"/>
            <p:cNvCxnSpPr/>
            <p:nvPr/>
          </p:nvCxnSpPr>
          <p:spPr bwMode="auto">
            <a:xfrm>
              <a:off x="1178873" y="2328546"/>
              <a:ext cx="0" cy="59798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bwMode="auto">
            <a:xfrm>
              <a:off x="5363767" y="2320935"/>
              <a:ext cx="0" cy="58151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1" name="矩形 280"/>
            <p:cNvSpPr/>
            <p:nvPr/>
          </p:nvSpPr>
          <p:spPr bwMode="auto">
            <a:xfrm>
              <a:off x="2084847" y="1339446"/>
              <a:ext cx="2201658" cy="531020"/>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82" name="TextBox 37"/>
            <p:cNvSpPr txBox="1">
              <a:spLocks noChangeArrowheads="1"/>
            </p:cNvSpPr>
            <p:nvPr/>
          </p:nvSpPr>
          <p:spPr bwMode="auto">
            <a:xfrm>
              <a:off x="2274991" y="1460232"/>
              <a:ext cx="1588117" cy="392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    约束条件</a:t>
              </a:r>
            </a:p>
          </p:txBody>
        </p:sp>
        <p:cxnSp>
          <p:nvCxnSpPr>
            <p:cNvPr id="283" name="直接箭头连接符 282"/>
            <p:cNvCxnSpPr>
              <a:stCxn id="281" idx="2"/>
            </p:cNvCxnSpPr>
            <p:nvPr/>
          </p:nvCxnSpPr>
          <p:spPr bwMode="auto">
            <a:xfrm flipH="1">
              <a:off x="3182880" y="1870466"/>
              <a:ext cx="2796" cy="4655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4" name="丁字箭头 283"/>
            <p:cNvSpPr/>
            <p:nvPr/>
          </p:nvSpPr>
          <p:spPr>
            <a:xfrm flipV="1">
              <a:off x="2011405" y="5053188"/>
              <a:ext cx="6626345" cy="351111"/>
            </a:xfrm>
            <a:prstGeom prst="leftRightUpArrow">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latin typeface="+mn-lt"/>
                <a:ea typeface="+mn-ea"/>
              </a:endParaRPr>
            </a:p>
          </p:txBody>
        </p:sp>
        <p:sp>
          <p:nvSpPr>
            <p:cNvPr id="285" name="矩形 284"/>
            <p:cNvSpPr/>
            <p:nvPr/>
          </p:nvSpPr>
          <p:spPr bwMode="auto">
            <a:xfrm>
              <a:off x="4124915" y="5487827"/>
              <a:ext cx="2201658" cy="531020"/>
            </a:xfrm>
            <a:prstGeom prst="rect">
              <a:avLst/>
            </a:prstGeom>
            <a:solidFill>
              <a:srgbClr val="2249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1">
                <a:solidFill>
                  <a:schemeClr val="bg1"/>
                </a:solidFill>
                <a:latin typeface="微软雅黑" panose="020B0503020204020204" pitchFamily="34" charset="-122"/>
                <a:ea typeface="微软雅黑" panose="020B0503020204020204" pitchFamily="34" charset="-122"/>
              </a:endParaRPr>
            </a:p>
          </p:txBody>
        </p:sp>
        <p:sp>
          <p:nvSpPr>
            <p:cNvPr id="286" name="TextBox 37"/>
            <p:cNvSpPr txBox="1">
              <a:spLocks noChangeArrowheads="1"/>
            </p:cNvSpPr>
            <p:nvPr/>
          </p:nvSpPr>
          <p:spPr bwMode="auto">
            <a:xfrm>
              <a:off x="4381994" y="5608613"/>
              <a:ext cx="145424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600" dirty="0">
                  <a:solidFill>
                    <a:schemeClr val="bg1"/>
                  </a:solidFill>
                  <a:latin typeface="微软雅黑" panose="020B0503020204020204" pitchFamily="34" charset="-122"/>
                </a:rPr>
                <a:t>    输出量约束</a:t>
              </a:r>
            </a:p>
          </p:txBody>
        </p:sp>
      </p:grpSp>
    </p:spTree>
    <p:custDataLst>
      <p:tags r:id="rId1"/>
    </p:custDataLst>
    <p:extLst>
      <p:ext uri="{BB962C8B-B14F-4D97-AF65-F5344CB8AC3E}">
        <p14:creationId xmlns:p14="http://schemas.microsoft.com/office/powerpoint/2010/main" val="3309654771"/>
      </p:ext>
    </p:extLst>
  </p:cSld>
  <p:clrMapOvr>
    <a:masterClrMapping/>
  </p:clrMapOvr>
  <mc:AlternateContent xmlns:mc="http://schemas.openxmlformats.org/markup-compatibility/2006" xmlns:p14="http://schemas.microsoft.com/office/powerpoint/2010/main">
    <mc:Choice Requires="p14">
      <p:transition p14:dur="0" advTm="55667"/>
    </mc:Choice>
    <mc:Fallback xmlns="">
      <p:transition advTm="556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fade">
                                      <p:cBhvr>
                                        <p:cTn id="7" dur="500"/>
                                        <p:tgtEl>
                                          <p:spTgt spid="2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2"/>
                                        </p:tgtEl>
                                        <p:attrNameLst>
                                          <p:attrName>style.visibility</p:attrName>
                                        </p:attrNameLst>
                                      </p:cBhvr>
                                      <p:to>
                                        <p:strVal val="visible"/>
                                      </p:to>
                                    </p:set>
                                    <p:animEffect transition="in" filter="fade">
                                      <p:cBhvr>
                                        <p:cTn id="12" dur="500"/>
                                        <p:tgtEl>
                                          <p:spTgt spid="24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3"/>
                                        </p:tgtEl>
                                        <p:attrNameLst>
                                          <p:attrName>style.visibility</p:attrName>
                                        </p:attrNameLst>
                                      </p:cBhvr>
                                      <p:to>
                                        <p:strVal val="visible"/>
                                      </p:to>
                                    </p:set>
                                    <p:animEffect transition="in" filter="fade">
                                      <p:cBhvr>
                                        <p:cTn id="15" dur="500"/>
                                        <p:tgtEl>
                                          <p:spTgt spid="24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4"/>
                                        </p:tgtEl>
                                        <p:attrNameLst>
                                          <p:attrName>style.visibility</p:attrName>
                                        </p:attrNameLst>
                                      </p:cBhvr>
                                      <p:to>
                                        <p:strVal val="visible"/>
                                      </p:to>
                                    </p:set>
                                    <p:animEffect transition="in" filter="fade">
                                      <p:cBhvr>
                                        <p:cTn id="18" dur="500"/>
                                        <p:tgtEl>
                                          <p:spTgt spid="244"/>
                                        </p:tgtEl>
                                      </p:cBhvr>
                                    </p:animEffect>
                                  </p:childTnLst>
                                </p:cTn>
                              </p:par>
                              <p:par>
                                <p:cTn id="19" presetID="10" presetClass="entr" presetSubtype="0" fill="hold" nodeType="withEffect">
                                  <p:stCondLst>
                                    <p:cond delay="0"/>
                                  </p:stCondLst>
                                  <p:childTnLst>
                                    <p:set>
                                      <p:cBhvr>
                                        <p:cTn id="20" dur="1" fill="hold">
                                          <p:stCondLst>
                                            <p:cond delay="0"/>
                                          </p:stCondLst>
                                        </p:cTn>
                                        <p:tgtEl>
                                          <p:spTgt spid="257"/>
                                        </p:tgtEl>
                                        <p:attrNameLst>
                                          <p:attrName>style.visibility</p:attrName>
                                        </p:attrNameLst>
                                      </p:cBhvr>
                                      <p:to>
                                        <p:strVal val="visible"/>
                                      </p:to>
                                    </p:set>
                                    <p:animEffect transition="in" filter="fade">
                                      <p:cBhvr>
                                        <p:cTn id="21" dur="500"/>
                                        <p:tgtEl>
                                          <p:spTgt spid="257"/>
                                        </p:tgtEl>
                                      </p:cBhvr>
                                    </p:animEffect>
                                  </p:childTnLst>
                                </p:cTn>
                              </p:par>
                              <p:par>
                                <p:cTn id="22" presetID="10" presetClass="entr" presetSubtype="0" fill="hold" nodeType="withEffect">
                                  <p:stCondLst>
                                    <p:cond delay="0"/>
                                  </p:stCondLst>
                                  <p:childTnLst>
                                    <p:set>
                                      <p:cBhvr>
                                        <p:cTn id="23" dur="1" fill="hold">
                                          <p:stCondLst>
                                            <p:cond delay="0"/>
                                          </p:stCondLst>
                                        </p:cTn>
                                        <p:tgtEl>
                                          <p:spTgt spid="262"/>
                                        </p:tgtEl>
                                        <p:attrNameLst>
                                          <p:attrName>style.visibility</p:attrName>
                                        </p:attrNameLst>
                                      </p:cBhvr>
                                      <p:to>
                                        <p:strVal val="visible"/>
                                      </p:to>
                                    </p:set>
                                    <p:animEffect transition="in" filter="fade">
                                      <p:cBhvr>
                                        <p:cTn id="24" dur="500"/>
                                        <p:tgtEl>
                                          <p:spTgt spid="262"/>
                                        </p:tgtEl>
                                      </p:cBhvr>
                                    </p:animEffect>
                                  </p:childTnLst>
                                </p:cTn>
                              </p:par>
                              <p:par>
                                <p:cTn id="25" presetID="10" presetClass="entr" presetSubtype="0" fill="hold" nodeType="withEffect">
                                  <p:stCondLst>
                                    <p:cond delay="0"/>
                                  </p:stCondLst>
                                  <p:childTnLst>
                                    <p:set>
                                      <p:cBhvr>
                                        <p:cTn id="26" dur="1" fill="hold">
                                          <p:stCondLst>
                                            <p:cond delay="0"/>
                                          </p:stCondLst>
                                        </p:cTn>
                                        <p:tgtEl>
                                          <p:spTgt spid="267"/>
                                        </p:tgtEl>
                                        <p:attrNameLst>
                                          <p:attrName>style.visibility</p:attrName>
                                        </p:attrNameLst>
                                      </p:cBhvr>
                                      <p:to>
                                        <p:strVal val="visible"/>
                                      </p:to>
                                    </p:set>
                                    <p:animEffect transition="in" filter="fade">
                                      <p:cBhvr>
                                        <p:cTn id="27" dur="5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animBg="1"/>
      <p:bldP spid="243" grpId="0" animBg="1"/>
      <p:bldP spid="24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95438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仿真平台搭建</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Rectangle 4"/>
          <p:cNvSpPr>
            <a:spLocks noChangeArrowheads="1"/>
          </p:cNvSpPr>
          <p:nvPr/>
        </p:nvSpPr>
        <p:spPr bwMode="auto">
          <a:xfrm>
            <a:off x="6890327" y="2122517"/>
            <a:ext cx="141028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12289" name="Picture 1" descr="捕获"/>
          <p:cNvPicPr>
            <a:picLocks noChangeAspect="1" noChangeArrowheads="1"/>
          </p:cNvPicPr>
          <p:nvPr/>
        </p:nvPicPr>
        <p:blipFill>
          <a:blip r:embed="rId3">
            <a:extLst>
              <a:ext uri="{28A0092B-C50C-407E-A947-70E740481C1C}">
                <a14:useLocalDpi xmlns:a14="http://schemas.microsoft.com/office/drawing/2010/main" val="0"/>
              </a:ext>
            </a:extLst>
          </a:blip>
          <a:srcRect l="5658" t="2209" r="1813"/>
          <a:stretch>
            <a:fillRect/>
          </a:stretch>
        </p:blipFill>
        <p:spPr bwMode="auto">
          <a:xfrm>
            <a:off x="6308869" y="901407"/>
            <a:ext cx="4973622" cy="2334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p:nvSpPr>
        <p:spPr bwMode="auto">
          <a:xfrm>
            <a:off x="6077528" y="782843"/>
            <a:ext cx="167334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741234860"/>
              </p:ext>
            </p:extLst>
          </p:nvPr>
        </p:nvGraphicFramePr>
        <p:xfrm>
          <a:off x="6407863" y="3389346"/>
          <a:ext cx="4625026" cy="2834311"/>
        </p:xfrm>
        <a:graphic>
          <a:graphicData uri="http://schemas.openxmlformats.org/presentationml/2006/ole">
            <mc:AlternateContent xmlns:mc="http://schemas.openxmlformats.org/markup-compatibility/2006">
              <mc:Choice xmlns:v="urn:schemas-microsoft-com:vml" Requires="v">
                <p:oleObj name="Visio" r:id="rId4" imgW="7610455" imgH="4724460" progId="Visio.Drawing.15">
                  <p:embed/>
                </p:oleObj>
              </mc:Choice>
              <mc:Fallback>
                <p:oleObj name="Visio" r:id="rId4" imgW="7610455" imgH="4724460" progId="Visio.Drawing.15">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b="2002"/>
                      <a:stretch>
                        <a:fillRect/>
                      </a:stretch>
                    </p:blipFill>
                    <p:spPr bwMode="auto">
                      <a:xfrm>
                        <a:off x="6407863" y="3389346"/>
                        <a:ext cx="4625026" cy="2834311"/>
                      </a:xfrm>
                      <a:prstGeom prst="rect">
                        <a:avLst/>
                      </a:prstGeom>
                      <a:noFill/>
                    </p:spPr>
                  </p:pic>
                </p:oleObj>
              </mc:Fallback>
            </mc:AlternateContent>
          </a:graphicData>
        </a:graphic>
      </p:graphicFrame>
      <p:graphicFrame>
        <p:nvGraphicFramePr>
          <p:cNvPr id="32" name="表格 31"/>
          <p:cNvGraphicFramePr>
            <a:graphicFrameLocks noGrp="1"/>
          </p:cNvGraphicFramePr>
          <p:nvPr>
            <p:extLst>
              <p:ext uri="{D42A27DB-BD31-4B8C-83A1-F6EECF244321}">
                <p14:modId xmlns:p14="http://schemas.microsoft.com/office/powerpoint/2010/main" val="2696075912"/>
              </p:ext>
            </p:extLst>
          </p:nvPr>
        </p:nvGraphicFramePr>
        <p:xfrm>
          <a:off x="990600" y="1822334"/>
          <a:ext cx="4108526" cy="3104669"/>
        </p:xfrm>
        <a:graphic>
          <a:graphicData uri="http://schemas.openxmlformats.org/drawingml/2006/table">
            <a:tbl>
              <a:tblPr firstRow="1" bandRow="1">
                <a:tableStyleId>{5C22544A-7EE6-4342-B048-85BDC9FD1C3A}</a:tableStyleId>
              </a:tblPr>
              <a:tblGrid>
                <a:gridCol w="2054263">
                  <a:extLst>
                    <a:ext uri="{9D8B030D-6E8A-4147-A177-3AD203B41FA5}">
                      <a16:colId xmlns:a16="http://schemas.microsoft.com/office/drawing/2014/main" val="20000"/>
                    </a:ext>
                  </a:extLst>
                </a:gridCol>
                <a:gridCol w="2054263">
                  <a:extLst>
                    <a:ext uri="{9D8B030D-6E8A-4147-A177-3AD203B41FA5}">
                      <a16:colId xmlns:a16="http://schemas.microsoft.com/office/drawing/2014/main" val="20001"/>
                    </a:ext>
                  </a:extLst>
                </a:gridCol>
              </a:tblGrid>
              <a:tr h="446672">
                <a:tc>
                  <a:txBody>
                    <a:bodyPr/>
                    <a:lstStyle/>
                    <a:p>
                      <a:pPr algn="ctr"/>
                      <a:r>
                        <a:rPr lang="zh-CN" altLang="en-US" dirty="0"/>
                        <a:t>控制器参数</a:t>
                      </a:r>
                    </a:p>
                  </a:txBody>
                  <a:tcPr/>
                </a:tc>
                <a:tc>
                  <a:txBody>
                    <a:bodyPr/>
                    <a:lstStyle/>
                    <a:p>
                      <a:pPr algn="ctr"/>
                      <a:r>
                        <a:rPr lang="zh-CN" altLang="en-US" dirty="0"/>
                        <a:t>取值</a:t>
                      </a:r>
                    </a:p>
                  </a:txBody>
                  <a:tcPr/>
                </a:tc>
                <a:extLst>
                  <a:ext uri="{0D108BD9-81ED-4DB2-BD59-A6C34878D82A}">
                    <a16:rowId xmlns:a16="http://schemas.microsoft.com/office/drawing/2014/main" val="10000"/>
                  </a:ext>
                </a:extLst>
              </a:tr>
              <a:tr h="394056">
                <a:tc>
                  <a:txBody>
                    <a:bodyPr/>
                    <a:lstStyle/>
                    <a:p>
                      <a:pPr algn="ctr"/>
                      <a:r>
                        <a:rPr lang="zh-CN" altLang="en-US" dirty="0"/>
                        <a:t>预测时域</a:t>
                      </a:r>
                    </a:p>
                  </a:txBody>
                  <a:tcPr/>
                </a:tc>
                <a:tc>
                  <a:txBody>
                    <a:bodyPr/>
                    <a:lstStyle/>
                    <a:p>
                      <a:pPr algn="ctr"/>
                      <a:r>
                        <a:rPr lang="en-US" altLang="zh-CN" dirty="0">
                          <a:latin typeface="Times New Roman" panose="02020603050405020304" pitchFamily="18" charset="0"/>
                          <a:cs typeface="Times New Roman" panose="02020603050405020304" pitchFamily="18" charset="0"/>
                        </a:rPr>
                        <a:t>25</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94056">
                <a:tc>
                  <a:txBody>
                    <a:bodyPr/>
                    <a:lstStyle/>
                    <a:p>
                      <a:pPr algn="ctr"/>
                      <a:r>
                        <a:rPr lang="zh-CN" altLang="en-US" dirty="0"/>
                        <a:t>控制时域</a:t>
                      </a:r>
                    </a:p>
                  </a:txBody>
                  <a:tcPr/>
                </a:tc>
                <a:tc>
                  <a:txBody>
                    <a:bodyPr/>
                    <a:lstStyle/>
                    <a:p>
                      <a:pPr marL="0" algn="ctr" defTabSz="914400" rtl="0" eaLnBrk="1" latinLnBrk="0" hangingPunct="1"/>
                      <a:r>
                        <a:rPr lang="en-US" altLang="zh-CN" sz="1800" kern="1200" dirty="0">
                          <a:solidFill>
                            <a:schemeClr val="dk1"/>
                          </a:solidFill>
                          <a:latin typeface="Times New Roman" panose="02020603050405020304" pitchFamily="18" charset="0"/>
                          <a:ea typeface="+mn-ea"/>
                          <a:cs typeface="Times New Roman" panose="02020603050405020304" pitchFamily="18" charset="0"/>
                        </a:rPr>
                        <a:t>10</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2"/>
                  </a:ext>
                </a:extLst>
              </a:tr>
              <a:tr h="394056">
                <a:tc>
                  <a:txBody>
                    <a:bodyPr/>
                    <a:lstStyle/>
                    <a:p>
                      <a:pPr algn="ctr"/>
                      <a:r>
                        <a:rPr lang="zh-CN" altLang="en-US" dirty="0"/>
                        <a:t>采样时间</a:t>
                      </a:r>
                    </a:p>
                  </a:txBody>
                  <a:tcPr/>
                </a:tc>
                <a:tc>
                  <a:txBody>
                    <a:bodyPr/>
                    <a:lstStyle/>
                    <a:p>
                      <a:pPr marL="0" algn="ctr" defTabSz="914400" rtl="0" eaLnBrk="1" latinLnBrk="0" hangingPunct="1"/>
                      <a:r>
                        <a:rPr lang="en-US" altLang="zh-CN" sz="1800" kern="1200" dirty="0">
                          <a:solidFill>
                            <a:schemeClr val="dk1"/>
                          </a:solidFill>
                          <a:latin typeface="Times New Roman" panose="02020603050405020304" pitchFamily="18" charset="0"/>
                          <a:ea typeface="+mn-ea"/>
                          <a:cs typeface="Times New Roman" panose="02020603050405020304" pitchFamily="18" charset="0"/>
                        </a:rPr>
                        <a:t>0.02</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3"/>
                  </a:ext>
                </a:extLst>
              </a:tr>
              <a:tr h="687717">
                <a:tc>
                  <a:txBody>
                    <a:bodyPr/>
                    <a:lstStyle/>
                    <a:p>
                      <a:pPr algn="ctr"/>
                      <a:r>
                        <a:rPr lang="zh-CN" altLang="en-US" dirty="0"/>
                        <a:t>加权矩阵</a:t>
                      </a:r>
                      <a:r>
                        <a:rPr lang="en-US" altLang="zh-CN" dirty="0"/>
                        <a:t>Q</a:t>
                      </a: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10004"/>
                  </a:ext>
                </a:extLst>
              </a:tr>
              <a:tr h="394056">
                <a:tc>
                  <a:txBody>
                    <a:bodyPr/>
                    <a:lstStyle/>
                    <a:p>
                      <a:pPr algn="ctr"/>
                      <a:r>
                        <a:rPr lang="zh-CN" altLang="en-US" dirty="0"/>
                        <a:t>加权矩阵</a:t>
                      </a:r>
                      <a:r>
                        <a:rPr lang="en-US" altLang="zh-CN" dirty="0"/>
                        <a:t>R</a:t>
                      </a: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10005"/>
                  </a:ext>
                </a:extLst>
              </a:tr>
              <a:tr h="394056">
                <a:tc>
                  <a:txBody>
                    <a:bodyPr/>
                    <a:lstStyle/>
                    <a:p>
                      <a:pPr algn="ctr"/>
                      <a:r>
                        <a:rPr lang="zh-CN" altLang="en-US" dirty="0"/>
                        <a:t>松弛因子</a:t>
                      </a:r>
                    </a:p>
                  </a:txBody>
                  <a:tcPr/>
                </a:tc>
                <a:tc>
                  <a:txBody>
                    <a:bodyPr/>
                    <a:lstStyle/>
                    <a:p>
                      <a:pPr marL="0" algn="ctr" defTabSz="914400" rtl="0" eaLnBrk="1" latinLnBrk="0" hangingPunct="1"/>
                      <a:r>
                        <a:rPr lang="en-US" altLang="zh-CN" sz="1800" kern="1200" dirty="0">
                          <a:solidFill>
                            <a:schemeClr val="dk1"/>
                          </a:solidFill>
                          <a:latin typeface="Times New Roman" panose="02020603050405020304" pitchFamily="18" charset="0"/>
                          <a:ea typeface="+mn-ea"/>
                          <a:cs typeface="Times New Roman" panose="02020603050405020304" pitchFamily="18" charset="0"/>
                        </a:rPr>
                        <a:t>100</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6"/>
                  </a:ext>
                </a:extLst>
              </a:tr>
            </a:tbl>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1839327839"/>
              </p:ext>
            </p:extLst>
          </p:nvPr>
        </p:nvGraphicFramePr>
        <p:xfrm>
          <a:off x="3786691" y="4190052"/>
          <a:ext cx="602425" cy="287521"/>
        </p:xfrm>
        <a:graphic>
          <a:graphicData uri="http://schemas.openxmlformats.org/presentationml/2006/ole">
            <mc:AlternateContent xmlns:mc="http://schemas.openxmlformats.org/markup-compatibility/2006">
              <mc:Choice xmlns:v="urn:schemas-microsoft-com:vml" Requires="v">
                <p:oleObj name="Equation" r:id="rId6" imgW="418918" imgH="203112" progId="Equation.DSMT4">
                  <p:embed/>
                </p:oleObj>
              </mc:Choice>
              <mc:Fallback>
                <p:oleObj name="Equation" r:id="rId6" imgW="418918" imgH="203112" progId="Equation.DSMT4">
                  <p:embed/>
                  <p:pic>
                    <p:nvPicPr>
                      <p:cNvPr id="0" name="Object 1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6691" y="4190052"/>
                        <a:ext cx="602425" cy="287521"/>
                      </a:xfrm>
                      <a:prstGeom prst="rect">
                        <a:avLst/>
                      </a:prstGeom>
                      <a:noFill/>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3650479506"/>
              </p:ext>
            </p:extLst>
          </p:nvPr>
        </p:nvGraphicFramePr>
        <p:xfrm>
          <a:off x="3472940" y="3481007"/>
          <a:ext cx="1323146" cy="623405"/>
        </p:xfrm>
        <a:graphic>
          <a:graphicData uri="http://schemas.openxmlformats.org/presentationml/2006/ole">
            <mc:AlternateContent xmlns:mc="http://schemas.openxmlformats.org/markup-compatibility/2006">
              <mc:Choice xmlns:v="urn:schemas-microsoft-com:vml" Requires="v">
                <p:oleObj name="Equation" r:id="rId8" imgW="990600" imgH="457200" progId="Equation.DSMT4">
                  <p:embed/>
                </p:oleObj>
              </mc:Choice>
              <mc:Fallback>
                <p:oleObj name="Equation" r:id="rId8" imgW="990600" imgH="457200" progId="Equation.DSMT4">
                  <p:embed/>
                  <p:pic>
                    <p:nvPicPr>
                      <p:cNvPr id="0" name="Object 1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72940" y="3481007"/>
                        <a:ext cx="1323146" cy="623405"/>
                      </a:xfrm>
                      <a:prstGeom prst="rect">
                        <a:avLst/>
                      </a:prstGeom>
                      <a:noFill/>
                    </p:spPr>
                  </p:pic>
                </p:oleObj>
              </mc:Fallback>
            </mc:AlternateContent>
          </a:graphicData>
        </a:graphic>
      </p:graphicFrame>
    </p:spTree>
    <p:extLst>
      <p:ext uri="{BB962C8B-B14F-4D97-AF65-F5344CB8AC3E}">
        <p14:creationId xmlns:p14="http://schemas.microsoft.com/office/powerpoint/2010/main" val="3577214379"/>
      </p:ext>
    </p:extLst>
  </p:cSld>
  <p:clrMapOvr>
    <a:masterClrMapping/>
  </p:clrMapOvr>
  <mc:AlternateContent xmlns:mc="http://schemas.openxmlformats.org/markup-compatibility/2006" xmlns:p14="http://schemas.microsoft.com/office/powerpoint/2010/main">
    <mc:Choice Requires="p14">
      <p:transition p14:dur="0" advTm="10313"/>
    </mc:Choice>
    <mc:Fallback xmlns="">
      <p:transition advTm="1031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49334"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车速适应性分析</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3" name="Rectangle 3"/>
          <p:cNvSpPr>
            <a:spLocks noChangeArrowheads="1"/>
          </p:cNvSpPr>
          <p:nvPr/>
        </p:nvSpPr>
        <p:spPr bwMode="auto">
          <a:xfrm>
            <a:off x="6077528" y="782843"/>
            <a:ext cx="167334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418307" y="1013874"/>
            <a:ext cx="11552019" cy="646331"/>
          </a:xfrm>
          <a:prstGeom prst="rect">
            <a:avLst/>
          </a:prstGeom>
        </p:spPr>
        <p:txBody>
          <a:bodyPr wrap="square">
            <a:spAutoFit/>
          </a:bodyPr>
          <a:lstStyle/>
          <a:p>
            <a:pPr indent="457200"/>
            <a:r>
              <a:rPr lang="zh-CN" altLang="zh-CN" dirty="0">
                <a:latin typeface="楷体" panose="02010609060101010101" pitchFamily="49" charset="-122"/>
                <a:ea typeface="楷体" panose="02010609060101010101" pitchFamily="49" charset="-122"/>
              </a:rPr>
              <a:t>选取</a:t>
            </a:r>
            <a:r>
              <a:rPr lang="en-US" altLang="zh-CN" dirty="0">
                <a:latin typeface="Times New Roman" panose="02020603050405020304" pitchFamily="18" charset="0"/>
                <a:ea typeface="楷体" panose="02010609060101010101" pitchFamily="49" charset="-122"/>
                <a:cs typeface="Times New Roman" panose="02020603050405020304" pitchFamily="18" charset="0"/>
              </a:rPr>
              <a:t>36km/h</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72 km/h</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90km/h</a:t>
            </a:r>
            <a:r>
              <a:rPr lang="zh-CN" altLang="zh-CN" dirty="0">
                <a:latin typeface="楷体" panose="02010609060101010101" pitchFamily="49" charset="-122"/>
                <a:ea typeface="楷体" panose="02010609060101010101" pitchFamily="49" charset="-122"/>
              </a:rPr>
              <a:t>分别为车辆行使速度，设置路面摩擦因数为</a:t>
            </a:r>
            <a:r>
              <a:rPr lang="en-US" altLang="zh-CN" dirty="0">
                <a:latin typeface="楷体" panose="02010609060101010101" pitchFamily="49" charset="-122"/>
                <a:ea typeface="楷体" panose="02010609060101010101" pitchFamily="49" charset="-122"/>
              </a:rPr>
              <a:t>0.85</a:t>
            </a:r>
            <a:r>
              <a:rPr lang="zh-CN" altLang="zh-CN" dirty="0">
                <a:latin typeface="楷体" panose="02010609060101010101" pitchFamily="49" charset="-122"/>
                <a:ea typeface="楷体" panose="02010609060101010101" pitchFamily="49" charset="-122"/>
              </a:rPr>
              <a:t>。在控制器参数及车辆参数相同的条件下，对控制器的适应性进行分析。</a:t>
            </a:r>
            <a:endParaRPr lang="zh-CN" altLang="en-US" dirty="0">
              <a:latin typeface="楷体" panose="02010609060101010101" pitchFamily="49" charset="-122"/>
              <a:ea typeface="楷体" panose="02010609060101010101" pitchFamily="49" charset="-122"/>
            </a:endParaRPr>
          </a:p>
        </p:txBody>
      </p:sp>
      <p:grpSp>
        <p:nvGrpSpPr>
          <p:cNvPr id="14" name="组合 13"/>
          <p:cNvGrpSpPr/>
          <p:nvPr/>
        </p:nvGrpSpPr>
        <p:grpSpPr>
          <a:xfrm>
            <a:off x="655683" y="2299393"/>
            <a:ext cx="4778756" cy="3356821"/>
            <a:chOff x="655683" y="2096190"/>
            <a:chExt cx="4778756" cy="3356821"/>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4722" t="6158" r="34948" b="40200"/>
            <a:stretch/>
          </p:blipFill>
          <p:spPr>
            <a:xfrm>
              <a:off x="917858" y="2096190"/>
              <a:ext cx="4516581" cy="3121890"/>
            </a:xfrm>
            <a:prstGeom prst="rect">
              <a:avLst/>
            </a:prstGeom>
          </p:spPr>
        </p:pic>
        <p:sp>
          <p:nvSpPr>
            <p:cNvPr id="9" name="文本框 8"/>
            <p:cNvSpPr txBox="1"/>
            <p:nvPr/>
          </p:nvSpPr>
          <p:spPr>
            <a:xfrm>
              <a:off x="2485549" y="5145234"/>
              <a:ext cx="1967346"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纵向位移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11" name="文本框 10"/>
            <p:cNvSpPr txBox="1"/>
            <p:nvPr/>
          </p:nvSpPr>
          <p:spPr>
            <a:xfrm rot="16200000">
              <a:off x="102357" y="3248830"/>
              <a:ext cx="1414430"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横向位移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grpSp>
      <p:grpSp>
        <p:nvGrpSpPr>
          <p:cNvPr id="15" name="组合 14"/>
          <p:cNvGrpSpPr/>
          <p:nvPr/>
        </p:nvGrpSpPr>
        <p:grpSpPr>
          <a:xfrm>
            <a:off x="6096000" y="2299392"/>
            <a:ext cx="4821381" cy="3356822"/>
            <a:chOff x="6096000" y="2096189"/>
            <a:chExt cx="4821381" cy="3356822"/>
          </a:xfrm>
        </p:grpSpPr>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8671" t="5681" r="23352" b="34169"/>
            <a:stretch/>
          </p:blipFill>
          <p:spPr>
            <a:xfrm>
              <a:off x="6299199" y="2096189"/>
              <a:ext cx="4618182" cy="3121891"/>
            </a:xfrm>
            <a:prstGeom prst="rect">
              <a:avLst/>
            </a:prstGeom>
          </p:spPr>
        </p:pic>
        <p:sp>
          <p:nvSpPr>
            <p:cNvPr id="25" name="文本框 24"/>
            <p:cNvSpPr txBox="1"/>
            <p:nvPr/>
          </p:nvSpPr>
          <p:spPr>
            <a:xfrm>
              <a:off x="8259037" y="5145234"/>
              <a:ext cx="1967346"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纵向位移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27" name="文本框 26"/>
            <p:cNvSpPr txBox="1"/>
            <p:nvPr/>
          </p:nvSpPr>
          <p:spPr>
            <a:xfrm rot="16200000">
              <a:off x="5542674" y="3112425"/>
              <a:ext cx="1414430"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横摆角</a:t>
              </a:r>
              <a:r>
                <a:rPr lang="en-US" altLang="zh-CN" sz="1400" dirty="0">
                  <a:latin typeface="Times New Roman" panose="02020603050405020304" pitchFamily="18" charset="0"/>
                  <a:ea typeface="宋体" panose="02010600030101010101" pitchFamily="2" charset="-122"/>
                </a:rPr>
                <a:t>(</a:t>
              </a:r>
              <a:r>
                <a:rPr lang="en-US" altLang="zh-CN" sz="1400" dirty="0" err="1">
                  <a:latin typeface="Times New Roman" panose="02020603050405020304" pitchFamily="18" charset="0"/>
                  <a:ea typeface="宋体" panose="02010600030101010101" pitchFamily="2" charset="-122"/>
                </a:rPr>
                <a:t>deg</a:t>
              </a:r>
              <a:r>
                <a:rPr lang="en-US" altLang="zh-CN" sz="1400" dirty="0">
                  <a:latin typeface="Times New Roman" panose="02020603050405020304" pitchFamily="18" charset="0"/>
                  <a:ea typeface="宋体" panose="02010600030101010101" pitchFamily="2" charset="-122"/>
                </a:rPr>
                <a:t>)</a:t>
              </a:r>
              <a:endParaRPr lang="zh-CN" altLang="en-US" sz="1400" dirty="0">
                <a:latin typeface="Times New Roman" panose="02020603050405020304" pitchFamily="18" charset="0"/>
                <a:ea typeface="宋体" panose="02010600030101010101" pitchFamily="2" charset="-122"/>
              </a:endParaRPr>
            </a:p>
          </p:txBody>
        </p:sp>
      </p:grpSp>
      <p:grpSp>
        <p:nvGrpSpPr>
          <p:cNvPr id="30" name="组合 29"/>
          <p:cNvGrpSpPr/>
          <p:nvPr/>
        </p:nvGrpSpPr>
        <p:grpSpPr>
          <a:xfrm>
            <a:off x="581836" y="1774036"/>
            <a:ext cx="5026365" cy="3998694"/>
            <a:chOff x="12982" y="2587"/>
            <a:chExt cx="5926" cy="5606"/>
          </a:xfrm>
        </p:grpSpPr>
        <p:sp>
          <p:nvSpPr>
            <p:cNvPr id="31"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不同车速轨迹对比图</a:t>
              </a:r>
              <a:endParaRPr lang="en-US" altLang="zh-CN" sz="1600" b="1" dirty="0">
                <a:solidFill>
                  <a:schemeClr val="tx1"/>
                </a:solidFill>
                <a:latin typeface="+mn-ea"/>
                <a:cs typeface="Times New Roman" panose="02020603050405020304" charset="0"/>
                <a:sym typeface="+mn-ea"/>
              </a:endParaRPr>
            </a:p>
          </p:txBody>
        </p:sp>
      </p:grpSp>
      <p:grpSp>
        <p:nvGrpSpPr>
          <p:cNvPr id="36" name="组合 35"/>
          <p:cNvGrpSpPr/>
          <p:nvPr/>
        </p:nvGrpSpPr>
        <p:grpSpPr>
          <a:xfrm>
            <a:off x="6020586" y="1768503"/>
            <a:ext cx="5026365" cy="3998694"/>
            <a:chOff x="12982" y="2587"/>
            <a:chExt cx="5926" cy="5606"/>
          </a:xfrm>
        </p:grpSpPr>
        <p:sp>
          <p:nvSpPr>
            <p:cNvPr id="39"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不同车速横摆角对比图</a:t>
              </a:r>
              <a:endParaRPr lang="en-US" altLang="zh-CN" sz="1600" b="1" dirty="0">
                <a:solidFill>
                  <a:schemeClr val="tx1"/>
                </a:solidFill>
                <a:latin typeface="+mn-ea"/>
                <a:cs typeface="Times New Roman" panose="02020603050405020304" charset="0"/>
                <a:sym typeface="+mn-ea"/>
              </a:endParaRPr>
            </a:p>
          </p:txBody>
        </p:sp>
      </p:grpSp>
    </p:spTree>
    <p:extLst>
      <p:ext uri="{BB962C8B-B14F-4D97-AF65-F5344CB8AC3E}">
        <p14:creationId xmlns:p14="http://schemas.microsoft.com/office/powerpoint/2010/main" val="3464633119"/>
      </p:ext>
    </p:extLst>
  </p:cSld>
  <p:clrMapOvr>
    <a:masterClrMapping/>
  </p:clrMapOvr>
  <mc:AlternateContent xmlns:mc="http://schemas.openxmlformats.org/markup-compatibility/2006" xmlns:p14="http://schemas.microsoft.com/office/powerpoint/2010/main">
    <mc:Choice Requires="p14">
      <p:transition p14:dur="0" advTm="43266"/>
    </mc:Choice>
    <mc:Fallback xmlns="">
      <p:transition advTm="4326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104775" y="-25208"/>
            <a:ext cx="12192000" cy="1823513"/>
          </a:xfrm>
          <a:prstGeom prst="rect">
            <a:avLst/>
          </a:prstGeom>
          <a:solidFill>
            <a:srgbClr val="C7D0E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38"/>
          <p:cNvSpPr txBox="1"/>
          <p:nvPr/>
        </p:nvSpPr>
        <p:spPr bwMode="auto">
          <a:xfrm>
            <a:off x="5045213" y="1171878"/>
            <a:ext cx="2101575" cy="522287"/>
          </a:xfrm>
          <a:prstGeom prst="rect">
            <a:avLst/>
          </a:prstGeom>
          <a:noFill/>
        </p:spPr>
        <p:txBody>
          <a:bodyPr wrap="square">
            <a:spAutoFit/>
          </a:bodyPr>
          <a:lstStyle/>
          <a:p>
            <a:pPr algn="r" defTabSz="685800">
              <a:defRPr/>
            </a:pPr>
            <a:r>
              <a:rPr lang="en-US" altLang="zh-CN" sz="2800" dirty="0">
                <a:solidFill>
                  <a:srgbClr val="224982"/>
                </a:solidFill>
                <a:latin typeface="微软雅黑" panose="020B0503020204020204" pitchFamily="34" charset="-122"/>
                <a:ea typeface="微软雅黑" panose="020B0503020204020204" pitchFamily="34" charset="-122"/>
              </a:rPr>
              <a:t>CONTENTS</a:t>
            </a:r>
            <a:endParaRPr lang="zh-CN" altLang="en-US" sz="2800" dirty="0">
              <a:solidFill>
                <a:srgbClr val="224982"/>
              </a:solidFill>
              <a:latin typeface="微软雅黑" panose="020B0503020204020204" pitchFamily="34" charset="-122"/>
              <a:ea typeface="微软雅黑" panose="020B0503020204020204" pitchFamily="34" charset="-122"/>
            </a:endParaRPr>
          </a:p>
        </p:txBody>
      </p:sp>
      <p:sp>
        <p:nvSpPr>
          <p:cNvPr id="64" name="文本框 11"/>
          <p:cNvSpPr txBox="1"/>
          <p:nvPr/>
        </p:nvSpPr>
        <p:spPr bwMode="auto">
          <a:xfrm>
            <a:off x="5234226" y="227811"/>
            <a:ext cx="1723549" cy="1015663"/>
          </a:xfrm>
          <a:prstGeom prst="rect">
            <a:avLst/>
          </a:prstGeom>
          <a:noFill/>
        </p:spPr>
        <p:txBody>
          <a:bodyPr wrap="none">
            <a:spAutoFit/>
          </a:bodyPr>
          <a:lstStyle/>
          <a:p>
            <a:pPr defTabSz="685800">
              <a:defRPr/>
            </a:pPr>
            <a:r>
              <a:rPr lang="zh-CN" altLang="en-US" sz="6000" dirty="0">
                <a:solidFill>
                  <a:srgbClr val="224982"/>
                </a:solidFill>
                <a:latin typeface="方正兰亭中黑_GBK" panose="02000000000000000000" pitchFamily="2" charset="-122"/>
                <a:ea typeface="方正兰亭中黑_GBK" panose="02000000000000000000" pitchFamily="2" charset="-122"/>
              </a:rPr>
              <a:t>目录</a:t>
            </a:r>
          </a:p>
        </p:txBody>
      </p:sp>
      <p:sp>
        <p:nvSpPr>
          <p:cNvPr id="41" name="矩形 40"/>
          <p:cNvSpPr/>
          <p:nvPr/>
        </p:nvSpPr>
        <p:spPr>
          <a:xfrm>
            <a:off x="0" y="1798482"/>
            <a:ext cx="12192000" cy="80078"/>
          </a:xfrm>
          <a:prstGeom prst="rect">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5" name="组合 44"/>
          <p:cNvGrpSpPr/>
          <p:nvPr/>
        </p:nvGrpSpPr>
        <p:grpSpPr>
          <a:xfrm>
            <a:off x="3568478" y="2345819"/>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grpSp>
      <p:grpSp>
        <p:nvGrpSpPr>
          <p:cNvPr id="60" name="组合 59"/>
          <p:cNvGrpSpPr/>
          <p:nvPr/>
        </p:nvGrpSpPr>
        <p:grpSpPr>
          <a:xfrm>
            <a:off x="4247731" y="2375908"/>
            <a:ext cx="3857250" cy="459690"/>
            <a:chOff x="4315150" y="953426"/>
            <a:chExt cx="3857250" cy="540057"/>
          </a:xfrm>
        </p:grpSpPr>
        <p:sp>
          <p:nvSpPr>
            <p:cNvPr id="61" name="矩形 60"/>
            <p:cNvSpPr/>
            <p:nvPr/>
          </p:nvSpPr>
          <p:spPr>
            <a:xfrm>
              <a:off x="4740528" y="1036090"/>
              <a:ext cx="2827147" cy="405833"/>
            </a:xfrm>
            <a:prstGeom prst="rect">
              <a:avLst/>
            </a:prstGeom>
            <a:ln w="15875">
              <a:noFill/>
            </a:ln>
          </p:spPr>
          <p:txBody>
            <a:bodyPr wrap="square" lIns="68580" tIns="34290" rIns="68580" bIns="34290">
              <a:spAutoFit/>
            </a:bodyPr>
            <a:lstStyle/>
            <a:p>
              <a:r>
                <a:rPr lang="zh-CN" altLang="en-GB" b="1" dirty="0">
                  <a:solidFill>
                    <a:schemeClr val="tx1">
                      <a:lumMod val="75000"/>
                      <a:lumOff val="25000"/>
                    </a:schemeClr>
                  </a:solidFill>
                  <a:latin typeface="微软雅黑" panose="020B0503020204020204" pitchFamily="34" charset="-122"/>
                  <a:ea typeface="微软雅黑" panose="020B0503020204020204" pitchFamily="34" charset="-122"/>
                </a:rPr>
                <a:t>研究背景及意义</a:t>
              </a:r>
            </a:p>
          </p:txBody>
        </p:sp>
        <p:sp>
          <p:nvSpPr>
            <p:cNvPr id="62" name="平行四边形 61"/>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36" name="组合 35"/>
          <p:cNvGrpSpPr/>
          <p:nvPr/>
        </p:nvGrpSpPr>
        <p:grpSpPr>
          <a:xfrm>
            <a:off x="3568478" y="3110616"/>
            <a:ext cx="894259" cy="523220"/>
            <a:chOff x="2215144" y="927951"/>
            <a:chExt cx="1244730" cy="959254"/>
          </a:xfrm>
        </p:grpSpPr>
        <p:sp>
          <p:nvSpPr>
            <p:cNvPr id="37" name="平行四边形 36"/>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38"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grpSp>
      <p:grpSp>
        <p:nvGrpSpPr>
          <p:cNvPr id="39" name="组合 38"/>
          <p:cNvGrpSpPr/>
          <p:nvPr/>
        </p:nvGrpSpPr>
        <p:grpSpPr>
          <a:xfrm>
            <a:off x="4247731" y="3140705"/>
            <a:ext cx="3857250" cy="459690"/>
            <a:chOff x="4315150" y="953426"/>
            <a:chExt cx="3857250" cy="540057"/>
          </a:xfrm>
        </p:grpSpPr>
        <p:sp>
          <p:nvSpPr>
            <p:cNvPr id="40" name="矩形 39"/>
            <p:cNvSpPr/>
            <p:nvPr/>
          </p:nvSpPr>
          <p:spPr>
            <a:xfrm>
              <a:off x="4740528" y="1036090"/>
              <a:ext cx="2827147" cy="40583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并道策略设计与轨迹规划</a:t>
              </a:r>
              <a:endParaRPr lang="zh-CN" altLang="en-GB"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平行四边形 41"/>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43" name="组合 42"/>
          <p:cNvGrpSpPr/>
          <p:nvPr/>
        </p:nvGrpSpPr>
        <p:grpSpPr>
          <a:xfrm>
            <a:off x="3568478" y="3875413"/>
            <a:ext cx="894259" cy="523220"/>
            <a:chOff x="2215144" y="927951"/>
            <a:chExt cx="1244730" cy="959254"/>
          </a:xfrm>
        </p:grpSpPr>
        <p:sp>
          <p:nvSpPr>
            <p:cNvPr id="44" name="平行四边形 43"/>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7"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grpSp>
        <p:nvGrpSpPr>
          <p:cNvPr id="58" name="组合 57"/>
          <p:cNvGrpSpPr/>
          <p:nvPr/>
        </p:nvGrpSpPr>
        <p:grpSpPr>
          <a:xfrm>
            <a:off x="4247731" y="3905502"/>
            <a:ext cx="3857250" cy="459690"/>
            <a:chOff x="4315150" y="953426"/>
            <a:chExt cx="3857250" cy="540057"/>
          </a:xfrm>
        </p:grpSpPr>
        <p:sp>
          <p:nvSpPr>
            <p:cNvPr id="59" name="矩形 58"/>
            <p:cNvSpPr/>
            <p:nvPr/>
          </p:nvSpPr>
          <p:spPr>
            <a:xfrm>
              <a:off x="4740528" y="1036090"/>
              <a:ext cx="3242455"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基于模型预测的轨迹跟踪控制</a:t>
              </a:r>
              <a:endParaRPr lang="zh-CN" altLang="en-GB"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 name="平行四边形 71"/>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73" name="组合 72"/>
          <p:cNvGrpSpPr/>
          <p:nvPr/>
        </p:nvGrpSpPr>
        <p:grpSpPr>
          <a:xfrm>
            <a:off x="3568478" y="4596866"/>
            <a:ext cx="894259" cy="523220"/>
            <a:chOff x="2215144" y="927951"/>
            <a:chExt cx="1244730" cy="959254"/>
          </a:xfrm>
        </p:grpSpPr>
        <p:sp>
          <p:nvSpPr>
            <p:cNvPr id="74" name="平行四边形 73"/>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75"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grpSp>
      <p:grpSp>
        <p:nvGrpSpPr>
          <p:cNvPr id="76" name="组合 75"/>
          <p:cNvGrpSpPr/>
          <p:nvPr/>
        </p:nvGrpSpPr>
        <p:grpSpPr>
          <a:xfrm>
            <a:off x="4247731" y="4626955"/>
            <a:ext cx="3857250" cy="459690"/>
            <a:chOff x="4315150" y="953426"/>
            <a:chExt cx="3857250" cy="540057"/>
          </a:xfrm>
        </p:grpSpPr>
        <p:sp>
          <p:nvSpPr>
            <p:cNvPr id="77" name="矩形 76"/>
            <p:cNvSpPr/>
            <p:nvPr/>
          </p:nvSpPr>
          <p:spPr>
            <a:xfrm>
              <a:off x="4740528" y="1036090"/>
              <a:ext cx="3170597"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并道控制算法仿真验证</a:t>
              </a:r>
              <a:endParaRPr lang="zh-CN" altLang="en-GB"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9" name="平行四边形 78"/>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80" name="组合 79"/>
          <p:cNvGrpSpPr/>
          <p:nvPr/>
        </p:nvGrpSpPr>
        <p:grpSpPr>
          <a:xfrm>
            <a:off x="3568478" y="5326708"/>
            <a:ext cx="894259" cy="523220"/>
            <a:chOff x="2215144" y="927951"/>
            <a:chExt cx="1244730" cy="959254"/>
          </a:xfrm>
        </p:grpSpPr>
        <p:sp>
          <p:nvSpPr>
            <p:cNvPr id="81" name="平行四边形 80"/>
            <p:cNvSpPr/>
            <p:nvPr/>
          </p:nvSpPr>
          <p:spPr>
            <a:xfrm>
              <a:off x="2215144" y="982844"/>
              <a:ext cx="1120898" cy="842780"/>
            </a:xfrm>
            <a:prstGeom prst="parallelogram">
              <a:avLst>
                <a:gd name="adj" fmla="val 48207"/>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82"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05</a:t>
              </a:r>
              <a:endParaRPr lang="zh-CN" altLang="en-US" sz="2800" dirty="0">
                <a:solidFill>
                  <a:schemeClr val="bg1"/>
                </a:solidFill>
                <a:latin typeface="Impact" panose="020B0806030902050204" pitchFamily="34" charset="0"/>
              </a:endParaRPr>
            </a:p>
          </p:txBody>
        </p:sp>
      </p:grpSp>
      <p:grpSp>
        <p:nvGrpSpPr>
          <p:cNvPr id="83" name="组合 82"/>
          <p:cNvGrpSpPr/>
          <p:nvPr/>
        </p:nvGrpSpPr>
        <p:grpSpPr>
          <a:xfrm>
            <a:off x="4247731" y="5356797"/>
            <a:ext cx="3857250" cy="459690"/>
            <a:chOff x="4315150" y="953426"/>
            <a:chExt cx="3857250" cy="540057"/>
          </a:xfrm>
        </p:grpSpPr>
        <p:sp>
          <p:nvSpPr>
            <p:cNvPr id="84" name="矩形 83"/>
            <p:cNvSpPr/>
            <p:nvPr/>
          </p:nvSpPr>
          <p:spPr>
            <a:xfrm>
              <a:off x="4740528" y="1036090"/>
              <a:ext cx="2827147" cy="40583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总结与展望</a:t>
              </a:r>
              <a:endParaRPr lang="zh-CN" altLang="en-GB"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5" name="平行四边形 84"/>
            <p:cNvSpPr/>
            <p:nvPr/>
          </p:nvSpPr>
          <p:spPr>
            <a:xfrm>
              <a:off x="4315150" y="953426"/>
              <a:ext cx="3857250" cy="540057"/>
            </a:xfrm>
            <a:prstGeom prst="parallelogram">
              <a:avLst>
                <a:gd name="adj" fmla="val 48207"/>
              </a:avLst>
            </a:prstGeom>
            <a:noFill/>
            <a:ln w="15875">
              <a:solidFill>
                <a:srgbClr val="22498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spTree>
    <p:extLst>
      <p:ext uri="{BB962C8B-B14F-4D97-AF65-F5344CB8AC3E}">
        <p14:creationId xmlns:p14="http://schemas.microsoft.com/office/powerpoint/2010/main" val="2934627901"/>
      </p:ext>
    </p:extLst>
  </p:cSld>
  <p:clrMapOvr>
    <a:masterClrMapping/>
  </p:clrMapOvr>
  <mc:AlternateContent xmlns:mc="http://schemas.openxmlformats.org/markup-compatibility/2006" xmlns:p14="http://schemas.microsoft.com/office/powerpoint/2010/main">
    <mc:Choice Requires="p14">
      <p:transition p14:dur="0" advTm="1768"/>
    </mc:Choice>
    <mc:Fallback xmlns="">
      <p:transition advTm="1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p:cTn id="12" dur="500" fill="hold"/>
                                        <p:tgtEl>
                                          <p:spTgt spid="63"/>
                                        </p:tgtEl>
                                        <p:attrNameLst>
                                          <p:attrName>ppt_w</p:attrName>
                                        </p:attrNameLst>
                                      </p:cBhvr>
                                      <p:tavLst>
                                        <p:tav tm="0">
                                          <p:val>
                                            <p:fltVal val="0"/>
                                          </p:val>
                                        </p:tav>
                                        <p:tav tm="100000">
                                          <p:val>
                                            <p:strVal val="#ppt_w"/>
                                          </p:val>
                                        </p:tav>
                                      </p:tavLst>
                                    </p:anim>
                                    <p:anim calcmode="lin" valueType="num">
                                      <p:cBhvr>
                                        <p:cTn id="13" dur="500" fill="hold"/>
                                        <p:tgtEl>
                                          <p:spTgt spid="63"/>
                                        </p:tgtEl>
                                        <p:attrNameLst>
                                          <p:attrName>ppt_h</p:attrName>
                                        </p:attrNameLst>
                                      </p:cBhvr>
                                      <p:tavLst>
                                        <p:tav tm="0">
                                          <p:val>
                                            <p:fltVal val="0"/>
                                          </p:val>
                                        </p:tav>
                                        <p:tav tm="100000">
                                          <p:val>
                                            <p:strVal val="#ppt_h"/>
                                          </p:val>
                                        </p:tav>
                                      </p:tavLst>
                                    </p:anim>
                                    <p:animEffect transition="in" filter="fade">
                                      <p:cBhvr>
                                        <p:cTn id="14" dur="500"/>
                                        <p:tgtEl>
                                          <p:spTgt spid="63"/>
                                        </p:tgtEl>
                                      </p:cBhvr>
                                    </p:animEffect>
                                  </p:childTnLst>
                                </p:cTn>
                              </p:par>
                              <p:par>
                                <p:cTn id="15" presetID="22" presetClass="entr" presetSubtype="8" fill="hold" grpId="0" nodeType="withEffect">
                                  <p:stCondLst>
                                    <p:cond delay="25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4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439" t="5566" r="30463" b="33065"/>
          <a:stretch/>
        </p:blipFill>
        <p:spPr>
          <a:xfrm>
            <a:off x="6565148" y="2561612"/>
            <a:ext cx="4353864" cy="3189260"/>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4354" t="5129" r="26961" b="32948"/>
          <a:stretch/>
        </p:blipFill>
        <p:spPr>
          <a:xfrm>
            <a:off x="1038607" y="2596516"/>
            <a:ext cx="4575992" cy="3207024"/>
          </a:xfrm>
          <a:prstGeom prst="rect">
            <a:avLst/>
          </a:prstGeom>
        </p:spPr>
      </p:pic>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83923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附着条件适应性分析</a:t>
            </a:r>
          </a:p>
        </p:txBody>
      </p:sp>
      <p:sp>
        <p:nvSpPr>
          <p:cNvPr id="12" name="矩形 11"/>
          <p:cNvSpPr/>
          <p:nvPr/>
        </p:nvSpPr>
        <p:spPr>
          <a:xfrm>
            <a:off x="0" y="635190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Rectangle 4"/>
          <p:cNvSpPr>
            <a:spLocks noChangeArrowheads="1"/>
          </p:cNvSpPr>
          <p:nvPr/>
        </p:nvSpPr>
        <p:spPr bwMode="auto">
          <a:xfrm>
            <a:off x="6890327" y="2122517"/>
            <a:ext cx="141028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Rectangle 9"/>
          <p:cNvSpPr>
            <a:spLocks noChangeArrowheads="1"/>
          </p:cNvSpPr>
          <p:nvPr/>
        </p:nvSpPr>
        <p:spPr bwMode="auto">
          <a:xfrm>
            <a:off x="5855855" y="51452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7159701" y="5218080"/>
            <a:ext cx="155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37" name="组合 36"/>
          <p:cNvGrpSpPr/>
          <p:nvPr/>
        </p:nvGrpSpPr>
        <p:grpSpPr>
          <a:xfrm>
            <a:off x="386195" y="131117"/>
            <a:ext cx="563775" cy="563774"/>
            <a:chOff x="5147024" y="2437566"/>
            <a:chExt cx="1713834" cy="1713832"/>
          </a:xfrm>
        </p:grpSpPr>
        <p:sp>
          <p:nvSpPr>
            <p:cNvPr id="38" name="椭圆 37"/>
            <p:cNvSpPr/>
            <p:nvPr/>
          </p:nvSpPr>
          <p:spPr bwMode="auto">
            <a:xfrm>
              <a:off x="5147024" y="2437566"/>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椭圆 39"/>
            <p:cNvSpPr/>
            <p:nvPr/>
          </p:nvSpPr>
          <p:spPr bwMode="auto">
            <a:xfrm>
              <a:off x="5244644" y="2535186"/>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3" name="组合 42"/>
            <p:cNvGrpSpPr/>
            <p:nvPr/>
          </p:nvGrpSpPr>
          <p:grpSpPr>
            <a:xfrm>
              <a:off x="5580419" y="2873421"/>
              <a:ext cx="847045" cy="842122"/>
              <a:chOff x="5549900" y="2886075"/>
              <a:chExt cx="1092200" cy="1085850"/>
            </a:xfrm>
            <a:solidFill>
              <a:schemeClr val="bg1"/>
            </a:solidFill>
          </p:grpSpPr>
          <p:sp>
            <p:nvSpPr>
              <p:cNvPr id="44" name="Freeform 16"/>
              <p:cNvSpPr>
                <a:spLocks/>
              </p:cNvSpPr>
              <p:nvPr/>
            </p:nvSpPr>
            <p:spPr bwMode="auto">
              <a:xfrm>
                <a:off x="5549900" y="3441700"/>
                <a:ext cx="531813" cy="527050"/>
              </a:xfrm>
              <a:custGeom>
                <a:avLst/>
                <a:gdLst>
                  <a:gd name="T0" fmla="*/ 263 w 335"/>
                  <a:gd name="T1" fmla="*/ 53 h 332"/>
                  <a:gd name="T2" fmla="*/ 146 w 335"/>
                  <a:gd name="T3" fmla="*/ 167 h 332"/>
                  <a:gd name="T4" fmla="*/ 127 w 335"/>
                  <a:gd name="T5" fmla="*/ 148 h 332"/>
                  <a:gd name="T6" fmla="*/ 241 w 335"/>
                  <a:gd name="T7" fmla="*/ 32 h 332"/>
                  <a:gd name="T8" fmla="*/ 210 w 335"/>
                  <a:gd name="T9" fmla="*/ 0 h 332"/>
                  <a:gd name="T10" fmla="*/ 62 w 335"/>
                  <a:gd name="T11" fmla="*/ 148 h 332"/>
                  <a:gd name="T12" fmla="*/ 62 w 335"/>
                  <a:gd name="T13" fmla="*/ 148 h 332"/>
                  <a:gd name="T14" fmla="*/ 62 w 335"/>
                  <a:gd name="T15" fmla="*/ 148 h 332"/>
                  <a:gd name="T16" fmla="*/ 60 w 335"/>
                  <a:gd name="T17" fmla="*/ 148 h 332"/>
                  <a:gd name="T18" fmla="*/ 62 w 335"/>
                  <a:gd name="T19" fmla="*/ 148 h 332"/>
                  <a:gd name="T20" fmla="*/ 0 w 335"/>
                  <a:gd name="T21" fmla="*/ 332 h 332"/>
                  <a:gd name="T22" fmla="*/ 186 w 335"/>
                  <a:gd name="T23" fmla="*/ 272 h 332"/>
                  <a:gd name="T24" fmla="*/ 186 w 335"/>
                  <a:gd name="T25" fmla="*/ 272 h 332"/>
                  <a:gd name="T26" fmla="*/ 186 w 335"/>
                  <a:gd name="T27" fmla="*/ 272 h 332"/>
                  <a:gd name="T28" fmla="*/ 186 w 335"/>
                  <a:gd name="T29" fmla="*/ 272 h 332"/>
                  <a:gd name="T30" fmla="*/ 186 w 335"/>
                  <a:gd name="T31" fmla="*/ 272 h 332"/>
                  <a:gd name="T32" fmla="*/ 335 w 335"/>
                  <a:gd name="T33" fmla="*/ 125 h 332"/>
                  <a:gd name="T34" fmla="*/ 263 w 335"/>
                  <a:gd name="T35" fmla="*/ 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32">
                    <a:moveTo>
                      <a:pt x="263" y="53"/>
                    </a:moveTo>
                    <a:lnTo>
                      <a:pt x="146" y="167"/>
                    </a:lnTo>
                    <a:lnTo>
                      <a:pt x="127" y="148"/>
                    </a:lnTo>
                    <a:lnTo>
                      <a:pt x="241" y="32"/>
                    </a:lnTo>
                    <a:lnTo>
                      <a:pt x="210" y="0"/>
                    </a:lnTo>
                    <a:lnTo>
                      <a:pt x="62" y="148"/>
                    </a:lnTo>
                    <a:lnTo>
                      <a:pt x="62" y="148"/>
                    </a:lnTo>
                    <a:lnTo>
                      <a:pt x="62" y="148"/>
                    </a:lnTo>
                    <a:lnTo>
                      <a:pt x="60" y="148"/>
                    </a:lnTo>
                    <a:lnTo>
                      <a:pt x="62" y="148"/>
                    </a:lnTo>
                    <a:lnTo>
                      <a:pt x="0" y="332"/>
                    </a:lnTo>
                    <a:lnTo>
                      <a:pt x="186" y="272"/>
                    </a:lnTo>
                    <a:lnTo>
                      <a:pt x="186" y="272"/>
                    </a:lnTo>
                    <a:lnTo>
                      <a:pt x="186" y="272"/>
                    </a:lnTo>
                    <a:lnTo>
                      <a:pt x="186" y="272"/>
                    </a:lnTo>
                    <a:lnTo>
                      <a:pt x="186" y="272"/>
                    </a:lnTo>
                    <a:lnTo>
                      <a:pt x="335" y="125"/>
                    </a:lnTo>
                    <a:lnTo>
                      <a:pt x="26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6103938" y="3082925"/>
                <a:ext cx="338138" cy="333375"/>
              </a:xfrm>
              <a:custGeom>
                <a:avLst/>
                <a:gdLst>
                  <a:gd name="T0" fmla="*/ 33 w 213"/>
                  <a:gd name="T1" fmla="*/ 119 h 210"/>
                  <a:gd name="T2" fmla="*/ 86 w 213"/>
                  <a:gd name="T3" fmla="*/ 64 h 210"/>
                  <a:gd name="T4" fmla="*/ 107 w 213"/>
                  <a:gd name="T5" fmla="*/ 86 h 210"/>
                  <a:gd name="T6" fmla="*/ 55 w 213"/>
                  <a:gd name="T7" fmla="*/ 138 h 210"/>
                  <a:gd name="T8" fmla="*/ 127 w 213"/>
                  <a:gd name="T9" fmla="*/ 210 h 210"/>
                  <a:gd name="T10" fmla="*/ 213 w 213"/>
                  <a:gd name="T11" fmla="*/ 124 h 210"/>
                  <a:gd name="T12" fmla="*/ 86 w 213"/>
                  <a:gd name="T13" fmla="*/ 0 h 210"/>
                  <a:gd name="T14" fmla="*/ 0 w 213"/>
                  <a:gd name="T15" fmla="*/ 86 h 210"/>
                  <a:gd name="T16" fmla="*/ 33 w 213"/>
                  <a:gd name="T1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0">
                    <a:moveTo>
                      <a:pt x="33" y="119"/>
                    </a:moveTo>
                    <a:lnTo>
                      <a:pt x="86" y="64"/>
                    </a:lnTo>
                    <a:lnTo>
                      <a:pt x="107" y="86"/>
                    </a:lnTo>
                    <a:lnTo>
                      <a:pt x="55" y="138"/>
                    </a:lnTo>
                    <a:lnTo>
                      <a:pt x="127" y="210"/>
                    </a:lnTo>
                    <a:lnTo>
                      <a:pt x="213" y="124"/>
                    </a:lnTo>
                    <a:lnTo>
                      <a:pt x="86" y="0"/>
                    </a:lnTo>
                    <a:lnTo>
                      <a:pt x="0" y="86"/>
                    </a:lnTo>
                    <a:lnTo>
                      <a:pt x="3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6308725" y="2886075"/>
                <a:ext cx="330200" cy="328613"/>
              </a:xfrm>
              <a:custGeom>
                <a:avLst/>
                <a:gdLst>
                  <a:gd name="T0" fmla="*/ 81 w 208"/>
                  <a:gd name="T1" fmla="*/ 0 h 207"/>
                  <a:gd name="T2" fmla="*/ 0 w 208"/>
                  <a:gd name="T3" fmla="*/ 81 h 207"/>
                  <a:gd name="T4" fmla="*/ 124 w 208"/>
                  <a:gd name="T5" fmla="*/ 207 h 207"/>
                  <a:gd name="T6" fmla="*/ 208 w 208"/>
                  <a:gd name="T7" fmla="*/ 124 h 207"/>
                  <a:gd name="T8" fmla="*/ 81 w 208"/>
                  <a:gd name="T9" fmla="*/ 0 h 207"/>
                </a:gdLst>
                <a:ahLst/>
                <a:cxnLst>
                  <a:cxn ang="0">
                    <a:pos x="T0" y="T1"/>
                  </a:cxn>
                  <a:cxn ang="0">
                    <a:pos x="T2" y="T3"/>
                  </a:cxn>
                  <a:cxn ang="0">
                    <a:pos x="T4" y="T5"/>
                  </a:cxn>
                  <a:cxn ang="0">
                    <a:pos x="T6" y="T7"/>
                  </a:cxn>
                  <a:cxn ang="0">
                    <a:pos x="T8" y="T9"/>
                  </a:cxn>
                </a:cxnLst>
                <a:rect l="0" t="0" r="r" b="b"/>
                <a:pathLst>
                  <a:path w="208" h="207">
                    <a:moveTo>
                      <a:pt x="81" y="0"/>
                    </a:moveTo>
                    <a:lnTo>
                      <a:pt x="0" y="81"/>
                    </a:lnTo>
                    <a:lnTo>
                      <a:pt x="124" y="207"/>
                    </a:lnTo>
                    <a:lnTo>
                      <a:pt x="208" y="124"/>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549900" y="2886075"/>
                <a:ext cx="1092200" cy="1085850"/>
              </a:xfrm>
              <a:custGeom>
                <a:avLst/>
                <a:gdLst>
                  <a:gd name="T0" fmla="*/ 223 w 288"/>
                  <a:gd name="T1" fmla="*/ 162 h 287"/>
                  <a:gd name="T2" fmla="*/ 203 w 288"/>
                  <a:gd name="T3" fmla="*/ 167 h 287"/>
                  <a:gd name="T4" fmla="*/ 120 w 288"/>
                  <a:gd name="T5" fmla="*/ 84 h 287"/>
                  <a:gd name="T6" fmla="*/ 125 w 288"/>
                  <a:gd name="T7" fmla="*/ 65 h 287"/>
                  <a:gd name="T8" fmla="*/ 61 w 288"/>
                  <a:gd name="T9" fmla="*/ 0 h 287"/>
                  <a:gd name="T10" fmla="*/ 60 w 288"/>
                  <a:gd name="T11" fmla="*/ 0 h 287"/>
                  <a:gd name="T12" fmla="*/ 54 w 288"/>
                  <a:gd name="T13" fmla="*/ 6 h 287"/>
                  <a:gd name="T14" fmla="*/ 79 w 288"/>
                  <a:gd name="T15" fmla="*/ 45 h 287"/>
                  <a:gd name="T16" fmla="*/ 45 w 288"/>
                  <a:gd name="T17" fmla="*/ 79 h 287"/>
                  <a:gd name="T18" fmla="*/ 38 w 288"/>
                  <a:gd name="T19" fmla="*/ 79 h 287"/>
                  <a:gd name="T20" fmla="*/ 6 w 288"/>
                  <a:gd name="T21" fmla="*/ 54 h 287"/>
                  <a:gd name="T22" fmla="*/ 0 w 288"/>
                  <a:gd name="T23" fmla="*/ 60 h 287"/>
                  <a:gd name="T24" fmla="*/ 65 w 288"/>
                  <a:gd name="T25" fmla="*/ 125 h 287"/>
                  <a:gd name="T26" fmla="*/ 84 w 288"/>
                  <a:gd name="T27" fmla="*/ 120 h 287"/>
                  <a:gd name="T28" fmla="*/ 167 w 288"/>
                  <a:gd name="T29" fmla="*/ 204 h 287"/>
                  <a:gd name="T30" fmla="*/ 162 w 288"/>
                  <a:gd name="T31" fmla="*/ 222 h 287"/>
                  <a:gd name="T32" fmla="*/ 227 w 288"/>
                  <a:gd name="T33" fmla="*/ 287 h 287"/>
                  <a:gd name="T34" fmla="*/ 228 w 288"/>
                  <a:gd name="T35" fmla="*/ 287 h 287"/>
                  <a:gd name="T36" fmla="*/ 233 w 288"/>
                  <a:gd name="T37" fmla="*/ 282 h 287"/>
                  <a:gd name="T38" fmla="*/ 209 w 288"/>
                  <a:gd name="T39" fmla="*/ 243 h 287"/>
                  <a:gd name="T40" fmla="*/ 243 w 288"/>
                  <a:gd name="T41" fmla="*/ 209 h 287"/>
                  <a:gd name="T42" fmla="*/ 250 w 288"/>
                  <a:gd name="T43" fmla="*/ 209 h 287"/>
                  <a:gd name="T44" fmla="*/ 282 w 288"/>
                  <a:gd name="T45" fmla="*/ 233 h 287"/>
                  <a:gd name="T46" fmla="*/ 288 w 288"/>
                  <a:gd name="T47" fmla="*/ 227 h 287"/>
                  <a:gd name="T48" fmla="*/ 223 w 288"/>
                  <a:gd name="T49" fmla="*/ 16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7">
                    <a:moveTo>
                      <a:pt x="223" y="162"/>
                    </a:moveTo>
                    <a:cubicBezTo>
                      <a:pt x="216" y="162"/>
                      <a:pt x="210" y="164"/>
                      <a:pt x="203" y="167"/>
                    </a:cubicBezTo>
                    <a:cubicBezTo>
                      <a:pt x="120" y="84"/>
                      <a:pt x="120" y="84"/>
                      <a:pt x="120" y="84"/>
                    </a:cubicBezTo>
                    <a:cubicBezTo>
                      <a:pt x="123" y="78"/>
                      <a:pt x="125" y="71"/>
                      <a:pt x="125" y="65"/>
                    </a:cubicBezTo>
                    <a:cubicBezTo>
                      <a:pt x="125" y="32"/>
                      <a:pt x="94" y="0"/>
                      <a:pt x="61" y="0"/>
                    </a:cubicBezTo>
                    <a:cubicBezTo>
                      <a:pt x="61" y="0"/>
                      <a:pt x="61" y="0"/>
                      <a:pt x="60" y="0"/>
                    </a:cubicBezTo>
                    <a:cubicBezTo>
                      <a:pt x="60" y="0"/>
                      <a:pt x="56" y="4"/>
                      <a:pt x="54" y="6"/>
                    </a:cubicBezTo>
                    <a:cubicBezTo>
                      <a:pt x="81" y="33"/>
                      <a:pt x="79" y="28"/>
                      <a:pt x="79" y="45"/>
                    </a:cubicBezTo>
                    <a:cubicBezTo>
                      <a:pt x="79" y="58"/>
                      <a:pt x="58" y="79"/>
                      <a:pt x="45" y="79"/>
                    </a:cubicBezTo>
                    <a:cubicBezTo>
                      <a:pt x="42" y="79"/>
                      <a:pt x="40" y="79"/>
                      <a:pt x="38" y="79"/>
                    </a:cubicBezTo>
                    <a:cubicBezTo>
                      <a:pt x="29" y="79"/>
                      <a:pt x="29" y="77"/>
                      <a:pt x="6" y="54"/>
                    </a:cubicBezTo>
                    <a:cubicBezTo>
                      <a:pt x="4" y="56"/>
                      <a:pt x="0" y="60"/>
                      <a:pt x="0" y="60"/>
                    </a:cubicBezTo>
                    <a:cubicBezTo>
                      <a:pt x="0" y="94"/>
                      <a:pt x="32" y="125"/>
                      <a:pt x="65" y="125"/>
                    </a:cubicBezTo>
                    <a:cubicBezTo>
                      <a:pt x="71" y="125"/>
                      <a:pt x="78" y="123"/>
                      <a:pt x="84" y="120"/>
                    </a:cubicBezTo>
                    <a:cubicBezTo>
                      <a:pt x="167" y="204"/>
                      <a:pt x="167" y="204"/>
                      <a:pt x="167" y="204"/>
                    </a:cubicBezTo>
                    <a:cubicBezTo>
                      <a:pt x="164" y="210"/>
                      <a:pt x="162" y="216"/>
                      <a:pt x="162" y="222"/>
                    </a:cubicBezTo>
                    <a:cubicBezTo>
                      <a:pt x="162" y="255"/>
                      <a:pt x="194" y="287"/>
                      <a:pt x="227" y="287"/>
                    </a:cubicBezTo>
                    <a:cubicBezTo>
                      <a:pt x="227" y="287"/>
                      <a:pt x="227" y="287"/>
                      <a:pt x="228" y="287"/>
                    </a:cubicBezTo>
                    <a:cubicBezTo>
                      <a:pt x="228" y="287"/>
                      <a:pt x="231" y="284"/>
                      <a:pt x="233" y="282"/>
                    </a:cubicBezTo>
                    <a:cubicBezTo>
                      <a:pt x="207" y="255"/>
                      <a:pt x="209" y="259"/>
                      <a:pt x="209" y="243"/>
                    </a:cubicBezTo>
                    <a:cubicBezTo>
                      <a:pt x="209" y="230"/>
                      <a:pt x="230" y="209"/>
                      <a:pt x="243" y="209"/>
                    </a:cubicBezTo>
                    <a:cubicBezTo>
                      <a:pt x="246" y="209"/>
                      <a:pt x="248" y="209"/>
                      <a:pt x="250" y="209"/>
                    </a:cubicBezTo>
                    <a:cubicBezTo>
                      <a:pt x="259" y="209"/>
                      <a:pt x="259" y="210"/>
                      <a:pt x="282" y="233"/>
                    </a:cubicBezTo>
                    <a:cubicBezTo>
                      <a:pt x="284" y="231"/>
                      <a:pt x="288" y="227"/>
                      <a:pt x="288" y="227"/>
                    </a:cubicBezTo>
                    <a:cubicBezTo>
                      <a:pt x="287" y="194"/>
                      <a:pt x="256" y="162"/>
                      <a:pt x="223"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3" name="Rectangle 3"/>
          <p:cNvSpPr>
            <a:spLocks noChangeArrowheads="1"/>
          </p:cNvSpPr>
          <p:nvPr/>
        </p:nvSpPr>
        <p:spPr bwMode="auto">
          <a:xfrm>
            <a:off x="6077528" y="782843"/>
            <a:ext cx="167334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矩形 16"/>
          <p:cNvSpPr/>
          <p:nvPr/>
        </p:nvSpPr>
        <p:spPr>
          <a:xfrm>
            <a:off x="418307" y="1013874"/>
            <a:ext cx="11552019" cy="923330"/>
          </a:xfrm>
          <a:prstGeom prst="rect">
            <a:avLst/>
          </a:prstGeom>
        </p:spPr>
        <p:txBody>
          <a:bodyPr wrap="square">
            <a:spAutoFit/>
          </a:bodyPr>
          <a:lstStyle/>
          <a:p>
            <a:pPr indent="457200"/>
            <a:r>
              <a:rPr lang="zh-CN" altLang="en-US" dirty="0">
                <a:latin typeface="楷体" panose="02010609060101010101" pitchFamily="49" charset="-122"/>
                <a:ea typeface="楷体" panose="02010609060101010101" pitchFamily="49" charset="-122"/>
              </a:rPr>
              <a:t>车辆的动力学参数（如轮胎侧偏刚度）会随着路面附着条件的不同而发生变化，当路面附着条件较差时可能出现侧向力不足的情况。</a:t>
            </a:r>
            <a:r>
              <a:rPr lang="zh-CN" altLang="zh-CN" dirty="0">
                <a:latin typeface="楷体" panose="02010609060101010101" pitchFamily="49" charset="-122"/>
                <a:ea typeface="楷体" panose="02010609060101010101" pitchFamily="49" charset="-122"/>
              </a:rPr>
              <a:t>因此假设车辆速度为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54km/h</a:t>
            </a:r>
            <a:r>
              <a:rPr lang="zh-CN" altLang="en-US"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选取附着系数为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0.4</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0.85</a:t>
            </a:r>
            <a:r>
              <a:rPr lang="zh-CN" altLang="zh-CN" dirty="0">
                <a:latin typeface="楷体" panose="02010609060101010101" pitchFamily="49" charset="-122"/>
                <a:ea typeface="楷体" panose="02010609060101010101" pitchFamily="49" charset="-122"/>
              </a:rPr>
              <a:t>的两种路面对控制器的跟踪效果进行测试</a:t>
            </a:r>
            <a:r>
              <a:rPr lang="zh-CN" altLang="en-US" dirty="0">
                <a:latin typeface="楷体" panose="02010609060101010101" pitchFamily="49" charset="-122"/>
                <a:ea typeface="楷体" panose="02010609060101010101" pitchFamily="49" charset="-122"/>
              </a:rPr>
              <a:t>。</a:t>
            </a:r>
          </a:p>
        </p:txBody>
      </p:sp>
      <p:sp>
        <p:nvSpPr>
          <p:cNvPr id="22" name="文本框 21"/>
          <p:cNvSpPr txBox="1"/>
          <p:nvPr/>
        </p:nvSpPr>
        <p:spPr>
          <a:xfrm>
            <a:off x="2688816" y="5746474"/>
            <a:ext cx="1967346"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纵向位移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23" name="文本框 22"/>
          <p:cNvSpPr txBox="1"/>
          <p:nvPr/>
        </p:nvSpPr>
        <p:spPr>
          <a:xfrm rot="16200000">
            <a:off x="220695" y="3753248"/>
            <a:ext cx="1414430"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横向位移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26" name="文本框 25"/>
          <p:cNvSpPr txBox="1"/>
          <p:nvPr/>
        </p:nvSpPr>
        <p:spPr>
          <a:xfrm>
            <a:off x="8205665" y="5746473"/>
            <a:ext cx="1967346"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纵向位移</a:t>
            </a:r>
            <a:r>
              <a:rPr lang="en-US" altLang="zh-CN" sz="1400" dirty="0">
                <a:latin typeface="Times New Roman" panose="02020603050405020304" pitchFamily="18" charset="0"/>
                <a:ea typeface="宋体" panose="02010600030101010101" pitchFamily="2" charset="-122"/>
              </a:rPr>
              <a:t>(m)</a:t>
            </a:r>
            <a:endParaRPr lang="zh-CN" altLang="en-US" sz="1400" dirty="0">
              <a:latin typeface="Times New Roman" panose="02020603050405020304" pitchFamily="18" charset="0"/>
              <a:ea typeface="宋体" panose="02010600030101010101" pitchFamily="2" charset="-122"/>
            </a:endParaRPr>
          </a:p>
        </p:txBody>
      </p:sp>
      <p:sp>
        <p:nvSpPr>
          <p:cNvPr id="27" name="文本框 26"/>
          <p:cNvSpPr txBox="1"/>
          <p:nvPr/>
        </p:nvSpPr>
        <p:spPr>
          <a:xfrm rot="16200000">
            <a:off x="5725560" y="3638359"/>
            <a:ext cx="1414430" cy="307777"/>
          </a:xfrm>
          <a:prstGeom prst="rect">
            <a:avLst/>
          </a:prstGeom>
          <a:noFill/>
        </p:spPr>
        <p:txBody>
          <a:bodyPr wrap="square" rtlCol="0">
            <a:spAutoFit/>
          </a:bodyPr>
          <a:lstStyle/>
          <a:p>
            <a:r>
              <a:rPr lang="zh-CN" altLang="en-US" sz="1400" dirty="0">
                <a:latin typeface="Times New Roman" panose="02020603050405020304" pitchFamily="18" charset="0"/>
                <a:ea typeface="宋体" panose="02010600030101010101" pitchFamily="2" charset="-122"/>
              </a:rPr>
              <a:t>横摆角</a:t>
            </a:r>
            <a:r>
              <a:rPr lang="en-US" altLang="zh-CN" sz="1400" dirty="0">
                <a:latin typeface="Times New Roman" panose="02020603050405020304" pitchFamily="18" charset="0"/>
                <a:ea typeface="宋体" panose="02010600030101010101" pitchFamily="2" charset="-122"/>
              </a:rPr>
              <a:t>(</a:t>
            </a:r>
            <a:r>
              <a:rPr lang="en-US" altLang="zh-CN" sz="1400" dirty="0" err="1">
                <a:latin typeface="Times New Roman" panose="02020603050405020304" pitchFamily="18" charset="0"/>
                <a:ea typeface="宋体" panose="02010600030101010101" pitchFamily="2" charset="-122"/>
              </a:rPr>
              <a:t>deg</a:t>
            </a:r>
            <a:r>
              <a:rPr lang="en-US" altLang="zh-CN" sz="1400" dirty="0">
                <a:latin typeface="Times New Roman" panose="02020603050405020304" pitchFamily="18" charset="0"/>
                <a:ea typeface="宋体" panose="02010600030101010101" pitchFamily="2" charset="-122"/>
              </a:rPr>
              <a:t>)</a:t>
            </a:r>
            <a:endParaRPr lang="zh-CN" altLang="en-US" sz="1400" dirty="0">
              <a:latin typeface="Times New Roman" panose="02020603050405020304" pitchFamily="18" charset="0"/>
              <a:ea typeface="宋体" panose="02010600030101010101" pitchFamily="2" charset="-122"/>
            </a:endParaRPr>
          </a:p>
        </p:txBody>
      </p:sp>
      <p:grpSp>
        <p:nvGrpSpPr>
          <p:cNvPr id="28" name="组合 27"/>
          <p:cNvGrpSpPr/>
          <p:nvPr/>
        </p:nvGrpSpPr>
        <p:grpSpPr>
          <a:xfrm>
            <a:off x="743206" y="2075251"/>
            <a:ext cx="5026365" cy="3998694"/>
            <a:chOff x="12982" y="2587"/>
            <a:chExt cx="5926" cy="5606"/>
          </a:xfrm>
        </p:grpSpPr>
        <p:sp>
          <p:nvSpPr>
            <p:cNvPr id="29"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不同附着条件轨迹对比图</a:t>
              </a:r>
              <a:endParaRPr lang="en-US" altLang="zh-CN" sz="1600" b="1" dirty="0">
                <a:solidFill>
                  <a:schemeClr val="tx1"/>
                </a:solidFill>
                <a:latin typeface="+mn-ea"/>
                <a:cs typeface="Times New Roman" panose="02020603050405020304" charset="0"/>
                <a:sym typeface="+mn-ea"/>
              </a:endParaRPr>
            </a:p>
          </p:txBody>
        </p:sp>
      </p:grpSp>
      <p:grpSp>
        <p:nvGrpSpPr>
          <p:cNvPr id="31" name="组合 30"/>
          <p:cNvGrpSpPr/>
          <p:nvPr/>
        </p:nvGrpSpPr>
        <p:grpSpPr>
          <a:xfrm>
            <a:off x="6181956" y="2069718"/>
            <a:ext cx="5026365" cy="3998694"/>
            <a:chOff x="12982" y="2587"/>
            <a:chExt cx="5926" cy="5606"/>
          </a:xfrm>
        </p:grpSpPr>
        <p:sp>
          <p:nvSpPr>
            <p:cNvPr id="32"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不同车速横摆角对比图</a:t>
              </a:r>
              <a:endParaRPr lang="en-US" altLang="zh-CN" sz="1600" b="1" dirty="0">
                <a:solidFill>
                  <a:schemeClr val="tx1"/>
                </a:solidFill>
                <a:latin typeface="+mn-ea"/>
                <a:cs typeface="Times New Roman" panose="02020603050405020304" charset="0"/>
                <a:sym typeface="+mn-ea"/>
              </a:endParaRPr>
            </a:p>
          </p:txBody>
        </p:sp>
      </p:grpSp>
    </p:spTree>
    <p:extLst>
      <p:ext uri="{BB962C8B-B14F-4D97-AF65-F5344CB8AC3E}">
        <p14:creationId xmlns:p14="http://schemas.microsoft.com/office/powerpoint/2010/main" val="2625013546"/>
      </p:ext>
    </p:extLst>
  </p:cSld>
  <p:clrMapOvr>
    <a:masterClrMapping/>
  </p:clrMapOvr>
  <mc:AlternateContent xmlns:mc="http://schemas.openxmlformats.org/markup-compatibility/2006" xmlns:p14="http://schemas.microsoft.com/office/powerpoint/2010/main">
    <mc:Choice Requires="p14">
      <p:transition p14:dur="0" advTm="47391"/>
    </mc:Choice>
    <mc:Fallback xmlns="">
      <p:transition advTm="4739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175"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第四部分</a:t>
            </a:r>
          </a:p>
        </p:txBody>
      </p:sp>
      <p:sp>
        <p:nvSpPr>
          <p:cNvPr id="39" name="文本框 38"/>
          <p:cNvSpPr txBox="1"/>
          <p:nvPr/>
        </p:nvSpPr>
        <p:spPr bwMode="auto">
          <a:xfrm>
            <a:off x="2771775" y="3321050"/>
            <a:ext cx="8422698"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并道控制算法仿真验证</a:t>
            </a:r>
          </a:p>
        </p:txBody>
      </p:sp>
      <p:grpSp>
        <p:nvGrpSpPr>
          <p:cNvPr id="20" name="组合 19"/>
          <p:cNvGrpSpPr/>
          <p:nvPr/>
        </p:nvGrpSpPr>
        <p:grpSpPr>
          <a:xfrm>
            <a:off x="580387" y="2211232"/>
            <a:ext cx="1940904" cy="1940901"/>
            <a:chOff x="6522263" y="2329678"/>
            <a:chExt cx="1713834" cy="1713832"/>
          </a:xfrm>
        </p:grpSpPr>
        <p:sp>
          <p:nvSpPr>
            <p:cNvPr id="22" name="椭圆 21"/>
            <p:cNvSpPr/>
            <p:nvPr/>
          </p:nvSpPr>
          <p:spPr bwMode="auto">
            <a:xfrm>
              <a:off x="6522263" y="2329678"/>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3" name="椭圆 22"/>
            <p:cNvSpPr/>
            <p:nvPr/>
          </p:nvSpPr>
          <p:spPr bwMode="auto">
            <a:xfrm>
              <a:off x="6618813" y="2427294"/>
              <a:ext cx="1520734" cy="1518601"/>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6918635" y="2763782"/>
              <a:ext cx="921091" cy="845624"/>
              <a:chOff x="5526088" y="3171825"/>
              <a:chExt cx="755649" cy="693738"/>
            </a:xfrm>
            <a:solidFill>
              <a:schemeClr val="bg1"/>
            </a:solidFill>
          </p:grpSpPr>
          <p:sp>
            <p:nvSpPr>
              <p:cNvPr id="25" name="Freeform 23"/>
              <p:cNvSpPr>
                <a:spLocks/>
              </p:cNvSpPr>
              <p:nvPr/>
            </p:nvSpPr>
            <p:spPr bwMode="auto">
              <a:xfrm>
                <a:off x="5526088" y="3171825"/>
                <a:ext cx="755649" cy="582613"/>
              </a:xfrm>
              <a:custGeom>
                <a:avLst/>
                <a:gdLst>
                  <a:gd name="T0" fmla="*/ 197 w 198"/>
                  <a:gd name="T1" fmla="*/ 1 h 153"/>
                  <a:gd name="T2" fmla="*/ 195 w 198"/>
                  <a:gd name="T3" fmla="*/ 0 h 153"/>
                  <a:gd name="T4" fmla="*/ 1 w 198"/>
                  <a:gd name="T5" fmla="*/ 100 h 153"/>
                  <a:gd name="T6" fmla="*/ 0 w 198"/>
                  <a:gd name="T7" fmla="*/ 102 h 153"/>
                  <a:gd name="T8" fmla="*/ 1 w 198"/>
                  <a:gd name="T9" fmla="*/ 103 h 153"/>
                  <a:gd name="T10" fmla="*/ 66 w 198"/>
                  <a:gd name="T11" fmla="*/ 124 h 153"/>
                  <a:gd name="T12" fmla="*/ 68 w 198"/>
                  <a:gd name="T13" fmla="*/ 123 h 153"/>
                  <a:gd name="T14" fmla="*/ 158 w 198"/>
                  <a:gd name="T15" fmla="*/ 43 h 153"/>
                  <a:gd name="T16" fmla="*/ 86 w 198"/>
                  <a:gd name="T17" fmla="*/ 127 h 153"/>
                  <a:gd name="T18" fmla="*/ 86 w 198"/>
                  <a:gd name="T19" fmla="*/ 129 h 153"/>
                  <a:gd name="T20" fmla="*/ 87 w 198"/>
                  <a:gd name="T21" fmla="*/ 131 h 153"/>
                  <a:gd name="T22" fmla="*/ 159 w 198"/>
                  <a:gd name="T23" fmla="*/ 153 h 153"/>
                  <a:gd name="T24" fmla="*/ 160 w 198"/>
                  <a:gd name="T25" fmla="*/ 153 h 153"/>
                  <a:gd name="T26" fmla="*/ 161 w 198"/>
                  <a:gd name="T27" fmla="*/ 152 h 153"/>
                  <a:gd name="T28" fmla="*/ 162 w 198"/>
                  <a:gd name="T29" fmla="*/ 151 h 153"/>
                  <a:gd name="T30" fmla="*/ 198 w 198"/>
                  <a:gd name="T31" fmla="*/ 3 h 153"/>
                  <a:gd name="T32" fmla="*/ 197 w 198"/>
                  <a:gd name="T33"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8" h="153">
                    <a:moveTo>
                      <a:pt x="197" y="1"/>
                    </a:moveTo>
                    <a:cubicBezTo>
                      <a:pt x="196" y="0"/>
                      <a:pt x="196" y="0"/>
                      <a:pt x="195" y="0"/>
                    </a:cubicBezTo>
                    <a:cubicBezTo>
                      <a:pt x="1" y="100"/>
                      <a:pt x="1" y="100"/>
                      <a:pt x="1" y="100"/>
                    </a:cubicBezTo>
                    <a:cubicBezTo>
                      <a:pt x="0" y="100"/>
                      <a:pt x="0" y="101"/>
                      <a:pt x="0" y="102"/>
                    </a:cubicBezTo>
                    <a:cubicBezTo>
                      <a:pt x="0" y="102"/>
                      <a:pt x="0" y="103"/>
                      <a:pt x="1" y="103"/>
                    </a:cubicBezTo>
                    <a:cubicBezTo>
                      <a:pt x="66" y="124"/>
                      <a:pt x="66" y="124"/>
                      <a:pt x="66" y="124"/>
                    </a:cubicBezTo>
                    <a:cubicBezTo>
                      <a:pt x="67" y="124"/>
                      <a:pt x="68" y="124"/>
                      <a:pt x="68" y="123"/>
                    </a:cubicBezTo>
                    <a:cubicBezTo>
                      <a:pt x="158" y="43"/>
                      <a:pt x="158" y="43"/>
                      <a:pt x="158" y="43"/>
                    </a:cubicBezTo>
                    <a:cubicBezTo>
                      <a:pt x="86" y="127"/>
                      <a:pt x="86" y="127"/>
                      <a:pt x="86" y="127"/>
                    </a:cubicBezTo>
                    <a:cubicBezTo>
                      <a:pt x="86" y="128"/>
                      <a:pt x="86" y="129"/>
                      <a:pt x="86" y="129"/>
                    </a:cubicBezTo>
                    <a:cubicBezTo>
                      <a:pt x="86" y="130"/>
                      <a:pt x="86" y="130"/>
                      <a:pt x="87" y="131"/>
                    </a:cubicBezTo>
                    <a:cubicBezTo>
                      <a:pt x="159" y="153"/>
                      <a:pt x="159" y="153"/>
                      <a:pt x="159" y="153"/>
                    </a:cubicBezTo>
                    <a:cubicBezTo>
                      <a:pt x="159" y="153"/>
                      <a:pt x="160" y="153"/>
                      <a:pt x="160" y="153"/>
                    </a:cubicBezTo>
                    <a:cubicBezTo>
                      <a:pt x="160" y="153"/>
                      <a:pt x="160" y="153"/>
                      <a:pt x="161" y="152"/>
                    </a:cubicBezTo>
                    <a:cubicBezTo>
                      <a:pt x="161" y="152"/>
                      <a:pt x="162" y="152"/>
                      <a:pt x="162" y="151"/>
                    </a:cubicBezTo>
                    <a:cubicBezTo>
                      <a:pt x="198" y="3"/>
                      <a:pt x="198" y="3"/>
                      <a:pt x="198" y="3"/>
                    </a:cubicBezTo>
                    <a:cubicBezTo>
                      <a:pt x="198" y="2"/>
                      <a:pt x="198" y="1"/>
                      <a:pt x="19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4"/>
              <p:cNvSpPr>
                <a:spLocks/>
              </p:cNvSpPr>
              <p:nvPr/>
            </p:nvSpPr>
            <p:spPr bwMode="auto">
              <a:xfrm>
                <a:off x="5854700" y="3705225"/>
                <a:ext cx="90487" cy="160338"/>
              </a:xfrm>
              <a:custGeom>
                <a:avLst/>
                <a:gdLst>
                  <a:gd name="T0" fmla="*/ 22 w 24"/>
                  <a:gd name="T1" fmla="*/ 6 h 42"/>
                  <a:gd name="T2" fmla="*/ 2 w 24"/>
                  <a:gd name="T3" fmla="*/ 0 h 42"/>
                  <a:gd name="T4" fmla="*/ 0 w 24"/>
                  <a:gd name="T5" fmla="*/ 1 h 42"/>
                  <a:gd name="T6" fmla="*/ 0 w 24"/>
                  <a:gd name="T7" fmla="*/ 2 h 42"/>
                  <a:gd name="T8" fmla="*/ 0 w 24"/>
                  <a:gd name="T9" fmla="*/ 40 h 42"/>
                  <a:gd name="T10" fmla="*/ 1 w 24"/>
                  <a:gd name="T11" fmla="*/ 42 h 42"/>
                  <a:gd name="T12" fmla="*/ 2 w 24"/>
                  <a:gd name="T13" fmla="*/ 42 h 42"/>
                  <a:gd name="T14" fmla="*/ 3 w 24"/>
                  <a:gd name="T15" fmla="*/ 41 h 42"/>
                  <a:gd name="T16" fmla="*/ 23 w 24"/>
                  <a:gd name="T17" fmla="*/ 9 h 42"/>
                  <a:gd name="T18" fmla="*/ 23 w 24"/>
                  <a:gd name="T19" fmla="*/ 8 h 42"/>
                  <a:gd name="T20" fmla="*/ 22 w 24"/>
                  <a:gd name="T21"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2">
                    <a:moveTo>
                      <a:pt x="22" y="6"/>
                    </a:moveTo>
                    <a:cubicBezTo>
                      <a:pt x="2" y="0"/>
                      <a:pt x="2" y="0"/>
                      <a:pt x="2" y="0"/>
                    </a:cubicBezTo>
                    <a:cubicBezTo>
                      <a:pt x="2" y="0"/>
                      <a:pt x="1" y="0"/>
                      <a:pt x="0" y="1"/>
                    </a:cubicBezTo>
                    <a:cubicBezTo>
                      <a:pt x="0" y="1"/>
                      <a:pt x="0" y="2"/>
                      <a:pt x="0" y="2"/>
                    </a:cubicBezTo>
                    <a:cubicBezTo>
                      <a:pt x="0" y="40"/>
                      <a:pt x="0" y="40"/>
                      <a:pt x="0" y="40"/>
                    </a:cubicBezTo>
                    <a:cubicBezTo>
                      <a:pt x="0" y="41"/>
                      <a:pt x="0" y="41"/>
                      <a:pt x="1" y="42"/>
                    </a:cubicBezTo>
                    <a:cubicBezTo>
                      <a:pt x="1" y="42"/>
                      <a:pt x="1" y="42"/>
                      <a:pt x="2" y="42"/>
                    </a:cubicBezTo>
                    <a:cubicBezTo>
                      <a:pt x="2" y="42"/>
                      <a:pt x="3" y="41"/>
                      <a:pt x="3" y="41"/>
                    </a:cubicBezTo>
                    <a:cubicBezTo>
                      <a:pt x="23" y="9"/>
                      <a:pt x="23" y="9"/>
                      <a:pt x="23" y="9"/>
                    </a:cubicBezTo>
                    <a:cubicBezTo>
                      <a:pt x="24" y="9"/>
                      <a:pt x="24" y="8"/>
                      <a:pt x="23" y="8"/>
                    </a:cubicBezTo>
                    <a:cubicBezTo>
                      <a:pt x="23" y="7"/>
                      <a:pt x="23" y="7"/>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2371"/>
    </mc:Choice>
    <mc:Fallback xmlns="">
      <p:transition advTm="237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753592" cy="446276"/>
          </a:xfrm>
          <a:prstGeom prst="rect">
            <a:avLst/>
          </a:prstGeom>
          <a:noFill/>
        </p:spPr>
        <p:txBody>
          <a:bodyPr wrap="none">
            <a:spAutoFit/>
          </a:bodyPr>
          <a:lstStyle/>
          <a:p>
            <a:pPr defTabSz="685800">
              <a:defRPr/>
            </a:pPr>
            <a:r>
              <a:rPr lang="en-US" altLang="zh-CN" sz="2300" dirty="0">
                <a:solidFill>
                  <a:srgbClr val="224982"/>
                </a:solidFill>
                <a:latin typeface="微软雅黑" panose="020B0503020204020204" pitchFamily="34" charset="-122"/>
                <a:ea typeface="微软雅黑" panose="020B0503020204020204" pitchFamily="34" charset="-122"/>
              </a:rPr>
              <a:t>prescan/simulink</a:t>
            </a:r>
            <a:r>
              <a:rPr lang="zh-CN" altLang="en-US" sz="2300" dirty="0">
                <a:solidFill>
                  <a:srgbClr val="224982"/>
                </a:solidFill>
                <a:latin typeface="微软雅黑" panose="020B0503020204020204" pitchFamily="34" charset="-122"/>
                <a:ea typeface="微软雅黑" panose="020B0503020204020204" pitchFamily="34" charset="-122"/>
              </a:rPr>
              <a:t>仿真流程</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圆角矩形 21"/>
          <p:cNvSpPr/>
          <p:nvPr/>
        </p:nvSpPr>
        <p:spPr>
          <a:xfrm>
            <a:off x="7104992" y="975635"/>
            <a:ext cx="2402231" cy="6744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环境感知模块</a:t>
            </a:r>
          </a:p>
        </p:txBody>
      </p:sp>
      <p:sp>
        <p:nvSpPr>
          <p:cNvPr id="28" name="圆角矩形 27"/>
          <p:cNvSpPr/>
          <p:nvPr/>
        </p:nvSpPr>
        <p:spPr>
          <a:xfrm>
            <a:off x="7104993" y="2176310"/>
            <a:ext cx="2402231" cy="800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基于最小安全距离模型的并道决策模块</a:t>
            </a:r>
          </a:p>
        </p:txBody>
      </p:sp>
      <p:sp>
        <p:nvSpPr>
          <p:cNvPr id="29" name="圆角矩形 28"/>
          <p:cNvSpPr/>
          <p:nvPr/>
        </p:nvSpPr>
        <p:spPr>
          <a:xfrm>
            <a:off x="7091546" y="3962138"/>
            <a:ext cx="2402231" cy="800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基于五次多项式的轨迹规划模块</a:t>
            </a:r>
          </a:p>
        </p:txBody>
      </p:sp>
      <p:sp>
        <p:nvSpPr>
          <p:cNvPr id="30" name="圆角矩形 29"/>
          <p:cNvSpPr/>
          <p:nvPr/>
        </p:nvSpPr>
        <p:spPr>
          <a:xfrm>
            <a:off x="7091546" y="5279944"/>
            <a:ext cx="2402231" cy="800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基于模型预测控制的轨迹跟踪模块</a:t>
            </a:r>
          </a:p>
        </p:txBody>
      </p:sp>
      <p:sp>
        <p:nvSpPr>
          <p:cNvPr id="31" name="圆角矩形 30"/>
          <p:cNvSpPr/>
          <p:nvPr/>
        </p:nvSpPr>
        <p:spPr>
          <a:xfrm>
            <a:off x="9854835" y="3148836"/>
            <a:ext cx="2038389" cy="800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基于</a:t>
            </a:r>
            <a:r>
              <a:rPr lang="en-US" altLang="zh-CN" b="1" dirty="0"/>
              <a:t>PID</a:t>
            </a:r>
            <a:r>
              <a:rPr lang="zh-CN" altLang="en-US" b="1" dirty="0"/>
              <a:t>控制的纵向速度调整模块</a:t>
            </a:r>
          </a:p>
        </p:txBody>
      </p:sp>
      <p:cxnSp>
        <p:nvCxnSpPr>
          <p:cNvPr id="24" name="直接箭头连接符 23"/>
          <p:cNvCxnSpPr>
            <a:stCxn id="22" idx="2"/>
          </p:cNvCxnSpPr>
          <p:nvPr/>
        </p:nvCxnSpPr>
        <p:spPr>
          <a:xfrm flipH="1">
            <a:off x="8292662" y="1650124"/>
            <a:ext cx="13446" cy="5261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28" idx="2"/>
            <a:endCxn id="29" idx="0"/>
          </p:cNvCxnSpPr>
          <p:nvPr/>
        </p:nvCxnSpPr>
        <p:spPr>
          <a:xfrm flipH="1">
            <a:off x="8292662" y="2977308"/>
            <a:ext cx="13447" cy="9848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9" idx="2"/>
            <a:endCxn id="30" idx="0"/>
          </p:cNvCxnSpPr>
          <p:nvPr/>
        </p:nvCxnSpPr>
        <p:spPr>
          <a:xfrm>
            <a:off x="8292662" y="4763136"/>
            <a:ext cx="0" cy="5168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28" idx="3"/>
            <a:endCxn id="31" idx="0"/>
          </p:cNvCxnSpPr>
          <p:nvPr/>
        </p:nvCxnSpPr>
        <p:spPr>
          <a:xfrm>
            <a:off x="9507224" y="2576809"/>
            <a:ext cx="1366806" cy="57202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肘形连接符 39"/>
          <p:cNvCxnSpPr>
            <a:stCxn id="31" idx="2"/>
            <a:endCxn id="29" idx="3"/>
          </p:cNvCxnSpPr>
          <p:nvPr/>
        </p:nvCxnSpPr>
        <p:spPr>
          <a:xfrm rot="5400000">
            <a:off x="9977503" y="3466109"/>
            <a:ext cx="412803" cy="138025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7416" name="图片 1"/>
          <p:cNvPicPr>
            <a:picLocks noChangeAspect="1" noChangeArrowheads="1"/>
          </p:cNvPicPr>
          <p:nvPr/>
        </p:nvPicPr>
        <p:blipFill>
          <a:blip r:embed="rId3">
            <a:extLst>
              <a:ext uri="{28A0092B-C50C-407E-A947-70E740481C1C}">
                <a14:useLocalDpi xmlns:a14="http://schemas.microsoft.com/office/drawing/2010/main" val="0"/>
              </a:ext>
            </a:extLst>
          </a:blip>
          <a:srcRect r="11652" b="1149"/>
          <a:stretch>
            <a:fillRect/>
          </a:stretch>
        </p:blipFill>
        <p:spPr bwMode="auto">
          <a:xfrm>
            <a:off x="783309" y="1532304"/>
            <a:ext cx="4997381" cy="425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文本框 44"/>
          <p:cNvSpPr txBox="1"/>
          <p:nvPr/>
        </p:nvSpPr>
        <p:spPr>
          <a:xfrm>
            <a:off x="9507223" y="2240509"/>
            <a:ext cx="1765738" cy="369332"/>
          </a:xfrm>
          <a:prstGeom prst="rect">
            <a:avLst/>
          </a:prstGeom>
          <a:noFill/>
        </p:spPr>
        <p:txBody>
          <a:bodyPr wrap="square" rtlCol="0">
            <a:spAutoFit/>
          </a:bodyPr>
          <a:lstStyle/>
          <a:p>
            <a:r>
              <a:rPr lang="zh-CN" altLang="en-US" dirty="0">
                <a:solidFill>
                  <a:srgbClr val="375A8D"/>
                </a:solidFill>
              </a:rPr>
              <a:t>未在安全区域</a:t>
            </a:r>
          </a:p>
        </p:txBody>
      </p:sp>
      <p:sp>
        <p:nvSpPr>
          <p:cNvPr id="48" name="文本框 47"/>
          <p:cNvSpPr txBox="1"/>
          <p:nvPr/>
        </p:nvSpPr>
        <p:spPr>
          <a:xfrm>
            <a:off x="8252318" y="3148836"/>
            <a:ext cx="1765738" cy="646331"/>
          </a:xfrm>
          <a:prstGeom prst="rect">
            <a:avLst/>
          </a:prstGeom>
          <a:noFill/>
        </p:spPr>
        <p:txBody>
          <a:bodyPr wrap="square" rtlCol="0">
            <a:spAutoFit/>
          </a:bodyPr>
          <a:lstStyle/>
          <a:p>
            <a:r>
              <a:rPr lang="zh-CN" altLang="en-US" dirty="0">
                <a:solidFill>
                  <a:srgbClr val="375A8D"/>
                </a:solidFill>
              </a:rPr>
              <a:t>位于安</a:t>
            </a:r>
            <a:endParaRPr lang="en-US" altLang="zh-CN" dirty="0">
              <a:solidFill>
                <a:srgbClr val="375A8D"/>
              </a:solidFill>
            </a:endParaRPr>
          </a:p>
          <a:p>
            <a:r>
              <a:rPr lang="zh-CN" altLang="en-US" dirty="0">
                <a:solidFill>
                  <a:srgbClr val="375A8D"/>
                </a:solidFill>
              </a:rPr>
              <a:t>全区域</a:t>
            </a:r>
          </a:p>
        </p:txBody>
      </p:sp>
    </p:spTree>
    <p:extLst>
      <p:ext uri="{BB962C8B-B14F-4D97-AF65-F5344CB8AC3E}">
        <p14:creationId xmlns:p14="http://schemas.microsoft.com/office/powerpoint/2010/main" val="1631047346"/>
      </p:ext>
    </p:extLst>
  </p:cSld>
  <p:clrMapOvr>
    <a:masterClrMapping/>
  </p:clrMapOvr>
  <mc:AlternateContent xmlns:mc="http://schemas.openxmlformats.org/markup-compatibility/2006" xmlns:p14="http://schemas.microsoft.com/office/powerpoint/2010/main">
    <mc:Choice Requires="p14">
      <p:transition p14:dur="0" advTm="17265"/>
    </mc:Choice>
    <mc:Fallback xmlns="">
      <p:transition advTm="1726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仿真工况一</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p:cNvGrpSpPr/>
          <p:nvPr/>
        </p:nvGrpSpPr>
        <p:grpSpPr>
          <a:xfrm>
            <a:off x="1421088" y="1729450"/>
            <a:ext cx="9505373" cy="980898"/>
            <a:chOff x="1887841" y="1709750"/>
            <a:chExt cx="8626526" cy="980898"/>
          </a:xfrm>
        </p:grpSpPr>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841" y="1709750"/>
              <a:ext cx="8626526" cy="980898"/>
            </a:xfrm>
            <a:prstGeom prst="rect">
              <a:avLst/>
            </a:prstGeom>
          </p:spPr>
        </p:pic>
        <p:sp>
          <p:nvSpPr>
            <p:cNvPr id="3" name="文本框 2"/>
            <p:cNvSpPr txBox="1"/>
            <p:nvPr/>
          </p:nvSpPr>
          <p:spPr>
            <a:xfrm>
              <a:off x="2154621" y="2236900"/>
              <a:ext cx="650473"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A</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5071242" y="1861645"/>
              <a:ext cx="650473"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B</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grpSp>
      <p:sp>
        <p:nvSpPr>
          <p:cNvPr id="5" name="矩形 4"/>
          <p:cNvSpPr/>
          <p:nvPr/>
        </p:nvSpPr>
        <p:spPr>
          <a:xfrm>
            <a:off x="418308" y="921778"/>
            <a:ext cx="11510934" cy="646331"/>
          </a:xfrm>
          <a:prstGeom prst="rect">
            <a:avLst/>
          </a:prstGeom>
        </p:spPr>
        <p:txBody>
          <a:bodyPr wrap="square">
            <a:spAutoFit/>
          </a:bodyPr>
          <a:lstStyle/>
          <a:p>
            <a:pPr indent="457200"/>
            <a:r>
              <a:rPr lang="zh-CN" altLang="zh-CN" dirty="0">
                <a:latin typeface="Times New Roman" panose="02020603050405020304" pitchFamily="18" charset="0"/>
                <a:ea typeface="楷体" panose="02010609060101010101" pitchFamily="49" charset="-122"/>
                <a:cs typeface="Times New Roman" panose="02020603050405020304" pitchFamily="18" charset="0"/>
              </a:rPr>
              <a:t>建立的</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典型</a:t>
            </a:r>
            <a:r>
              <a:rPr lang="zh-CN" altLang="zh-CN" dirty="0">
                <a:latin typeface="Times New Roman" panose="02020603050405020304" pitchFamily="18" charset="0"/>
                <a:ea typeface="楷体" panose="02010609060101010101" pitchFamily="49" charset="-122"/>
                <a:cs typeface="Times New Roman" panose="02020603050405020304" pitchFamily="18" charset="0"/>
              </a:rPr>
              <a:t>交通场景，其中</a:t>
            </a:r>
            <a:r>
              <a:rPr lang="en-US" altLang="zh-CN" dirty="0">
                <a:latin typeface="Times New Roman" panose="02020603050405020304" pitchFamily="18" charset="0"/>
                <a:ea typeface="楷体" panose="02010609060101010101" pitchFamily="49" charset="-122"/>
              </a:rPr>
              <a:t>A</a:t>
            </a:r>
            <a:r>
              <a:rPr lang="zh-CN" altLang="zh-CN" dirty="0">
                <a:latin typeface="Times New Roman" panose="02020603050405020304" pitchFamily="18" charset="0"/>
                <a:ea typeface="楷体" panose="02010609060101010101" pitchFamily="49" charset="-122"/>
                <a:cs typeface="Times New Roman" panose="02020603050405020304" pitchFamily="18" charset="0"/>
              </a:rPr>
              <a:t>车以车速</a:t>
            </a:r>
            <a:r>
              <a:rPr lang="en-US" altLang="zh-CN" dirty="0">
                <a:latin typeface="Times New Roman" panose="02020603050405020304" pitchFamily="18" charset="0"/>
                <a:ea typeface="楷体" panose="02010609060101010101" pitchFamily="49" charset="-122"/>
              </a:rPr>
              <a:t>20m/s</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匀速行驶，</a:t>
            </a:r>
            <a:r>
              <a:rPr lang="en-US" altLang="zh-CN" dirty="0">
                <a:latin typeface="Times New Roman" panose="02020603050405020304" pitchFamily="18" charset="0"/>
                <a:ea typeface="楷体" panose="02010609060101010101" pitchFamily="49" charset="-122"/>
              </a:rPr>
              <a:t>B</a:t>
            </a:r>
            <a:r>
              <a:rPr lang="zh-CN" altLang="zh-CN" dirty="0">
                <a:latin typeface="Times New Roman" panose="02020603050405020304" pitchFamily="18" charset="0"/>
                <a:ea typeface="楷体" panose="02010609060101010101" pitchFamily="49" charset="-122"/>
                <a:cs typeface="Times New Roman" panose="02020603050405020304" pitchFamily="18" charset="0"/>
              </a:rPr>
              <a:t>车以车速</a:t>
            </a:r>
            <a:r>
              <a:rPr lang="en-US" altLang="zh-CN" dirty="0">
                <a:latin typeface="Times New Roman" panose="02020603050405020304" pitchFamily="18" charset="0"/>
                <a:ea typeface="楷体" panose="02010609060101010101" pitchFamily="49" charset="-122"/>
              </a:rPr>
              <a:t>18m/s</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匀速行驶，</a:t>
            </a:r>
            <a:r>
              <a:rPr lang="en-US" altLang="zh-CN" dirty="0">
                <a:latin typeface="Times New Roman" panose="02020603050405020304" pitchFamily="18" charset="0"/>
                <a:ea typeface="楷体" panose="02010609060101010101" pitchFamily="49" charset="-122"/>
              </a:rPr>
              <a:t>A</a:t>
            </a:r>
            <a:r>
              <a:rPr lang="zh-CN" altLang="zh-CN"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dirty="0">
                <a:latin typeface="Times New Roman" panose="02020603050405020304" pitchFamily="18" charset="0"/>
                <a:ea typeface="楷体" panose="02010609060101010101" pitchFamily="49" charset="-122"/>
              </a:rPr>
              <a:t>B</a:t>
            </a:r>
            <a:r>
              <a:rPr lang="zh-CN" altLang="zh-CN" dirty="0">
                <a:latin typeface="Times New Roman" panose="02020603050405020304" pitchFamily="18" charset="0"/>
                <a:ea typeface="楷体" panose="02010609060101010101" pitchFamily="49" charset="-122"/>
                <a:cs typeface="Times New Roman" panose="02020603050405020304" pitchFamily="18" charset="0"/>
              </a:rPr>
              <a:t>车间距为</a:t>
            </a:r>
            <a:r>
              <a:rPr lang="en-US" altLang="zh-CN" dirty="0">
                <a:latin typeface="Times New Roman" panose="02020603050405020304" pitchFamily="18" charset="0"/>
                <a:ea typeface="楷体" panose="02010609060101010101" pitchFamily="49" charset="-122"/>
              </a:rPr>
              <a:t>20m</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rPr>
              <a:t>A</a:t>
            </a:r>
            <a:r>
              <a:rPr lang="zh-CN" altLang="zh-CN" dirty="0">
                <a:latin typeface="Times New Roman" panose="02020603050405020304" pitchFamily="18" charset="0"/>
                <a:ea typeface="楷体" panose="02010609060101010101" pitchFamily="49" charset="-122"/>
                <a:cs typeface="Times New Roman" panose="02020603050405020304" pitchFamily="18" charset="0"/>
              </a:rPr>
              <a:t>车距最迟换道位置</a:t>
            </a:r>
            <a:r>
              <a:rPr lang="en-US" altLang="zh-CN"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dirty="0">
                <a:latin typeface="Times New Roman" panose="02020603050405020304" pitchFamily="18" charset="0"/>
                <a:ea typeface="楷体" panose="02010609060101010101" pitchFamily="49" charset="-122"/>
              </a:rPr>
              <a:t>50m</a:t>
            </a:r>
            <a:r>
              <a:rPr lang="zh-CN" altLang="zh-CN" dirty="0">
                <a:latin typeface="Times New Roman" panose="02020603050405020304" pitchFamily="18" charset="0"/>
                <a:ea typeface="楷体" panose="02010609060101010101" pitchFamily="49" charset="-122"/>
                <a:cs typeface="Times New Roman" panose="02020603050405020304" pitchFamily="18" charset="0"/>
              </a:rPr>
              <a:t>，道路宽度为</a:t>
            </a:r>
            <a:r>
              <a:rPr lang="en-US" altLang="zh-CN" dirty="0">
                <a:latin typeface="Times New Roman" panose="02020603050405020304" pitchFamily="18" charset="0"/>
                <a:ea typeface="楷体" panose="02010609060101010101" pitchFamily="49" charset="-122"/>
              </a:rPr>
              <a:t>3.5m</a:t>
            </a:r>
            <a:r>
              <a:rPr lang="zh-CN" altLang="zh-CN" dirty="0">
                <a:latin typeface="Times New Roman" panose="02020603050405020304" pitchFamily="18" charset="0"/>
                <a:ea typeface="楷体" panose="02010609060101010101" pitchFamily="49" charset="-122"/>
                <a:cs typeface="Times New Roman" panose="02020603050405020304" pitchFamily="18" charset="0"/>
              </a:rPr>
              <a:t>，换道时间为</a:t>
            </a:r>
            <a:r>
              <a:rPr lang="en-US" altLang="zh-CN" dirty="0">
                <a:latin typeface="Times New Roman" panose="02020603050405020304" pitchFamily="18" charset="0"/>
                <a:ea typeface="楷体" panose="02010609060101010101" pitchFamily="49" charset="-122"/>
              </a:rPr>
              <a:t>5s</a:t>
            </a:r>
            <a:r>
              <a:rPr lang="zh-CN"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ea typeface="楷体" panose="02010609060101010101" pitchFamily="49" charset="-122"/>
            </a:endParaRPr>
          </a:p>
        </p:txBody>
      </p:sp>
      <p:pic>
        <p:nvPicPr>
          <p:cNvPr id="14339" name="图片 104"/>
          <p:cNvPicPr>
            <a:picLocks noChangeAspect="1" noChangeArrowheads="1"/>
          </p:cNvPicPr>
          <p:nvPr/>
        </p:nvPicPr>
        <p:blipFill>
          <a:blip r:embed="rId4">
            <a:extLst>
              <a:ext uri="{28A0092B-C50C-407E-A947-70E740481C1C}">
                <a14:useLocalDpi xmlns:a14="http://schemas.microsoft.com/office/drawing/2010/main" val="0"/>
              </a:ext>
            </a:extLst>
          </a:blip>
          <a:srcRect t="4256" b="1843"/>
          <a:stretch>
            <a:fillRect/>
          </a:stretch>
        </p:blipFill>
        <p:spPr bwMode="auto">
          <a:xfrm>
            <a:off x="1145665" y="3339693"/>
            <a:ext cx="4469075" cy="318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图片 46"/>
          <p:cNvPicPr>
            <a:picLocks noChangeAspect="1" noChangeArrowheads="1"/>
          </p:cNvPicPr>
          <p:nvPr/>
        </p:nvPicPr>
        <p:blipFill>
          <a:blip r:embed="rId5">
            <a:extLst>
              <a:ext uri="{28A0092B-C50C-407E-A947-70E740481C1C}">
                <a14:useLocalDpi xmlns:a14="http://schemas.microsoft.com/office/drawing/2010/main" val="0"/>
              </a:ext>
            </a:extLst>
          </a:blip>
          <a:srcRect t="3017" b="3461"/>
          <a:stretch>
            <a:fillRect/>
          </a:stretch>
        </p:blipFill>
        <p:spPr bwMode="auto">
          <a:xfrm>
            <a:off x="6783932" y="3403391"/>
            <a:ext cx="4181673" cy="305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组合 19"/>
          <p:cNvGrpSpPr/>
          <p:nvPr/>
        </p:nvGrpSpPr>
        <p:grpSpPr>
          <a:xfrm>
            <a:off x="1079536" y="2876561"/>
            <a:ext cx="4617070" cy="3686164"/>
            <a:chOff x="12982" y="2587"/>
            <a:chExt cx="5926" cy="5606"/>
          </a:xfrm>
        </p:grpSpPr>
        <p:sp>
          <p:nvSpPr>
            <p:cNvPr id="22"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并道车辆安全区域划分</a:t>
              </a:r>
              <a:endParaRPr lang="en-US" altLang="zh-CN" sz="1600" b="1" dirty="0">
                <a:solidFill>
                  <a:schemeClr val="tx1"/>
                </a:solidFill>
                <a:latin typeface="+mn-ea"/>
                <a:cs typeface="Times New Roman" panose="02020603050405020304" charset="0"/>
                <a:sym typeface="+mn-ea"/>
              </a:endParaRPr>
            </a:p>
          </p:txBody>
        </p:sp>
      </p:grpSp>
      <p:grpSp>
        <p:nvGrpSpPr>
          <p:cNvPr id="24" name="组合 23"/>
          <p:cNvGrpSpPr/>
          <p:nvPr/>
        </p:nvGrpSpPr>
        <p:grpSpPr>
          <a:xfrm>
            <a:off x="6635768" y="2835115"/>
            <a:ext cx="4617070" cy="3686164"/>
            <a:chOff x="12982" y="2587"/>
            <a:chExt cx="5926" cy="5606"/>
          </a:xfrm>
        </p:grpSpPr>
        <p:sp>
          <p:nvSpPr>
            <p:cNvPr id="25"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Times New Roman" panose="02020603050405020304" charset="0"/>
                  <a:sym typeface="+mn-ea"/>
                </a:rPr>
                <a:t>A</a:t>
              </a:r>
              <a:r>
                <a:rPr lang="zh-CN" altLang="en-US" sz="1600" b="1" dirty="0">
                  <a:solidFill>
                    <a:schemeClr val="tx1"/>
                  </a:solidFill>
                  <a:latin typeface="+mn-ea"/>
                  <a:cs typeface="Times New Roman" panose="02020603050405020304" charset="0"/>
                  <a:sym typeface="+mn-ea"/>
                </a:rPr>
                <a:t>、</a:t>
              </a:r>
              <a:r>
                <a:rPr lang="en-US" altLang="zh-CN" sz="1600" b="1" dirty="0">
                  <a:solidFill>
                    <a:schemeClr val="tx1"/>
                  </a:solidFill>
                  <a:latin typeface="+mn-ea"/>
                  <a:cs typeface="Times New Roman" panose="02020603050405020304" charset="0"/>
                  <a:sym typeface="+mn-ea"/>
                </a:rPr>
                <a:t>B</a:t>
              </a:r>
              <a:r>
                <a:rPr lang="zh-CN" altLang="en-US" sz="1600" b="1" dirty="0">
                  <a:solidFill>
                    <a:schemeClr val="tx1"/>
                  </a:solidFill>
                  <a:latin typeface="+mn-ea"/>
                  <a:cs typeface="Times New Roman" panose="02020603050405020304" charset="0"/>
                  <a:sym typeface="+mn-ea"/>
                </a:rPr>
                <a:t>两车间相对距离</a:t>
              </a:r>
              <a:endParaRPr lang="en-US" altLang="zh-CN" sz="1600" b="1" dirty="0">
                <a:solidFill>
                  <a:schemeClr val="tx1"/>
                </a:solidFill>
                <a:latin typeface="+mn-ea"/>
                <a:cs typeface="Times New Roman" panose="02020603050405020304" charset="0"/>
                <a:sym typeface="+mn-ea"/>
              </a:endParaRPr>
            </a:p>
          </p:txBody>
        </p:sp>
      </p:grpSp>
    </p:spTree>
    <p:extLst>
      <p:ext uri="{BB962C8B-B14F-4D97-AF65-F5344CB8AC3E}">
        <p14:creationId xmlns:p14="http://schemas.microsoft.com/office/powerpoint/2010/main" val="2950290780"/>
      </p:ext>
    </p:extLst>
  </p:cSld>
  <p:clrMapOvr>
    <a:masterClrMapping/>
  </p:clrMapOvr>
  <mc:AlternateContent xmlns:mc="http://schemas.openxmlformats.org/markup-compatibility/2006" xmlns:p14="http://schemas.microsoft.com/office/powerpoint/2010/main">
    <mc:Choice Requires="p14">
      <p:transition p14:dur="0" advTm="11805"/>
    </mc:Choice>
    <mc:Fallback xmlns="">
      <p:transition advTm="11805"/>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仿真工况一</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圆角矩形 39"/>
          <p:cNvSpPr/>
          <p:nvPr/>
        </p:nvSpPr>
        <p:spPr>
          <a:xfrm>
            <a:off x="7375246" y="800100"/>
            <a:ext cx="3881615" cy="2664548"/>
          </a:xfrm>
          <a:prstGeom prst="roundRect">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a:off x="7397288" y="3642018"/>
            <a:ext cx="3859573" cy="2929715"/>
          </a:xfrm>
          <a:prstGeom prst="roundRect">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363" name="图片 61"/>
          <p:cNvPicPr>
            <a:picLocks noChangeAspect="1" noChangeArrowheads="1"/>
          </p:cNvPicPr>
          <p:nvPr/>
        </p:nvPicPr>
        <p:blipFill>
          <a:blip r:embed="rId5">
            <a:extLst>
              <a:ext uri="{28A0092B-C50C-407E-A947-70E740481C1C}">
                <a14:useLocalDpi xmlns:a14="http://schemas.microsoft.com/office/drawing/2010/main" val="0"/>
              </a:ext>
            </a:extLst>
          </a:blip>
          <a:srcRect l="1582" t="2814" r="1865" b="2850"/>
          <a:stretch>
            <a:fillRect/>
          </a:stretch>
        </p:blipFill>
        <p:spPr bwMode="auto">
          <a:xfrm>
            <a:off x="7603066" y="966611"/>
            <a:ext cx="3425974" cy="2511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图片 67"/>
          <p:cNvPicPr>
            <a:picLocks noChangeAspect="1" noChangeArrowheads="1"/>
          </p:cNvPicPr>
          <p:nvPr/>
        </p:nvPicPr>
        <p:blipFill>
          <a:blip r:embed="rId6">
            <a:extLst>
              <a:ext uri="{28A0092B-C50C-407E-A947-70E740481C1C}">
                <a14:useLocalDpi xmlns:a14="http://schemas.microsoft.com/office/drawing/2010/main" val="0"/>
              </a:ext>
            </a:extLst>
          </a:blip>
          <a:srcRect l="792" t="2832" r="2419" b="2673"/>
          <a:stretch>
            <a:fillRect/>
          </a:stretch>
        </p:blipFill>
        <p:spPr bwMode="auto">
          <a:xfrm>
            <a:off x="7449187" y="3851282"/>
            <a:ext cx="3607891" cy="2622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工况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48327" y="1278960"/>
            <a:ext cx="6383351" cy="4228462"/>
          </a:xfrm>
          <a:prstGeom prst="rect">
            <a:avLst/>
          </a:prstGeom>
        </p:spPr>
      </p:pic>
    </p:spTree>
    <p:extLst>
      <p:ext uri="{BB962C8B-B14F-4D97-AF65-F5344CB8AC3E}">
        <p14:creationId xmlns:p14="http://schemas.microsoft.com/office/powerpoint/2010/main" val="1549192818"/>
      </p:ext>
    </p:extLst>
  </p:cSld>
  <p:clrMapOvr>
    <a:masterClrMapping/>
  </p:clrMapOvr>
  <mc:AlternateContent xmlns:mc="http://schemas.openxmlformats.org/markup-compatibility/2006" xmlns:p14="http://schemas.microsoft.com/office/powerpoint/2010/main">
    <mc:Choice Requires="p14">
      <p:transition p14:dur="0" advTm="26762"/>
    </mc:Choice>
    <mc:Fallback xmlns="">
      <p:transition advTm="26762"/>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extLst>
    <p:ext uri="{E180D4A7-C9FB-4DFB-919C-405C955672EB}">
      <p14:showEvtLst xmlns:p14="http://schemas.microsoft.com/office/powerpoint/2010/main">
        <p14:playEvt time="3844" objId="2"/>
        <p14:stopEvt time="15832" objId="2"/>
      </p14:showEvt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仿真工况二</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432970" y="3461441"/>
            <a:ext cx="5549463" cy="1442061"/>
          </a:xfrm>
          <a:prstGeom prst="rect">
            <a:avLst/>
          </a:prstGeom>
        </p:spPr>
        <p:txBody>
          <a:bodyPr wrap="square">
            <a:spAutoFit/>
          </a:bodyPr>
          <a:lstStyle/>
          <a:p>
            <a:pPr indent="457200" algn="just">
              <a:lnSpc>
                <a:spcPct val="125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假设</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车以车速</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28m/s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匀速行驶，</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车初始车速为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20 m/s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车间距为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20m</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，距离最迟换道位置</a:t>
            </a:r>
            <a:r>
              <a:rPr lang="en-US" altLang="zh-CN" dirty="0">
                <a:latin typeface="Times New Roman" panose="02020603050405020304" pitchFamily="18" charset="0"/>
                <a:ea typeface="楷体" panose="02010609060101010101" pitchFamily="49" charset="-122"/>
                <a:cs typeface="Times New Roman" panose="02020603050405020304" pitchFamily="18" charset="0"/>
              </a:rPr>
              <a:t>150m</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，道路宽度为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3.5m</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，换道时间为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6s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rPr>
              <a:t>为了满足乘车舒适性要求，本文选择减速度为</a:t>
            </a:r>
            <a:r>
              <a:rPr lang="en-US" altLang="zh-CN" dirty="0">
                <a:latin typeface="Times New Roman" panose="02020603050405020304" pitchFamily="18" charset="0"/>
                <a:ea typeface="楷体" panose="02010609060101010101" pitchFamily="49" charset="-122"/>
              </a:rPr>
              <a:t>2m/s</a:t>
            </a:r>
            <a:r>
              <a:rPr lang="en-US" altLang="zh-CN" baseline="30000" dirty="0">
                <a:latin typeface="Times New Roman" panose="02020603050405020304" pitchFamily="18" charset="0"/>
                <a:ea typeface="楷体" panose="02010609060101010101" pitchFamily="49" charset="-122"/>
              </a:rPr>
              <a:t>2</a:t>
            </a:r>
            <a:r>
              <a:rPr lang="zh-CN" altLang="en-US" baseline="30000"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a:t>
            </a:r>
          </a:p>
        </p:txBody>
      </p:sp>
      <p:grpSp>
        <p:nvGrpSpPr>
          <p:cNvPr id="20" name="组合 19"/>
          <p:cNvGrpSpPr/>
          <p:nvPr/>
        </p:nvGrpSpPr>
        <p:grpSpPr>
          <a:xfrm>
            <a:off x="6797162" y="1357877"/>
            <a:ext cx="4900851" cy="4044439"/>
            <a:chOff x="12982" y="2587"/>
            <a:chExt cx="5926" cy="5606"/>
          </a:xfrm>
        </p:grpSpPr>
        <p:sp>
          <p:nvSpPr>
            <p:cNvPr id="22"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并道车辆安全区域划分</a:t>
              </a:r>
              <a:endParaRPr lang="en-US" altLang="zh-CN" sz="1600" b="1" dirty="0">
                <a:solidFill>
                  <a:schemeClr val="tx1"/>
                </a:solidFill>
                <a:latin typeface="+mn-ea"/>
                <a:cs typeface="Times New Roman" panose="02020603050405020304" charset="0"/>
                <a:sym typeface="+mn-ea"/>
              </a:endParaRPr>
            </a:p>
          </p:txBody>
        </p:sp>
      </p:grpSp>
      <p:pic>
        <p:nvPicPr>
          <p:cNvPr id="16386" name="图片 1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5344" y="2155739"/>
            <a:ext cx="4676959" cy="3130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 name="组合 49"/>
          <p:cNvGrpSpPr/>
          <p:nvPr/>
        </p:nvGrpSpPr>
        <p:grpSpPr>
          <a:xfrm>
            <a:off x="252249" y="2124005"/>
            <a:ext cx="5843751" cy="740650"/>
            <a:chOff x="1887841" y="1709750"/>
            <a:chExt cx="8626526" cy="980898"/>
          </a:xfrm>
        </p:grpSpPr>
        <p:pic>
          <p:nvPicPr>
            <p:cNvPr id="51" name="图片 50"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7841" y="1709750"/>
              <a:ext cx="8626526" cy="980898"/>
            </a:xfrm>
            <a:prstGeom prst="rect">
              <a:avLst/>
            </a:prstGeom>
          </p:spPr>
        </p:pic>
        <p:sp>
          <p:nvSpPr>
            <p:cNvPr id="52" name="文本框 51"/>
            <p:cNvSpPr txBox="1"/>
            <p:nvPr/>
          </p:nvSpPr>
          <p:spPr>
            <a:xfrm>
              <a:off x="2154621" y="2236900"/>
              <a:ext cx="650473"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A</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sp>
          <p:nvSpPr>
            <p:cNvPr id="53" name="文本框 52"/>
            <p:cNvSpPr txBox="1"/>
            <p:nvPr/>
          </p:nvSpPr>
          <p:spPr>
            <a:xfrm>
              <a:off x="5071242" y="1861645"/>
              <a:ext cx="650473"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B</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61425515"/>
      </p:ext>
    </p:extLst>
  </p:cSld>
  <p:clrMapOvr>
    <a:masterClrMapping/>
  </p:clrMapOvr>
  <mc:AlternateContent xmlns:mc="http://schemas.openxmlformats.org/markup-compatibility/2006" xmlns:p14="http://schemas.microsoft.com/office/powerpoint/2010/main">
    <mc:Choice Requires="p14">
      <p:transition p14:dur="0" advTm="25492"/>
    </mc:Choice>
    <mc:Fallback xmlns="">
      <p:transition advTm="2549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仿真工况二</a:t>
            </a:r>
          </a:p>
        </p:txBody>
      </p:sp>
      <p:grpSp>
        <p:nvGrpSpPr>
          <p:cNvPr id="36" name="组合 35"/>
          <p:cNvGrpSpPr/>
          <p:nvPr/>
        </p:nvGrpSpPr>
        <p:grpSpPr>
          <a:xfrm>
            <a:off x="386195" y="131117"/>
            <a:ext cx="563775" cy="563774"/>
            <a:chOff x="2405755" y="2364444"/>
            <a:chExt cx="1713834" cy="1713832"/>
          </a:xfrm>
        </p:grpSpPr>
        <p:sp>
          <p:nvSpPr>
            <p:cNvPr id="39" name="椭圆 3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1" name="椭圆 40"/>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圆角矩形 39"/>
          <p:cNvSpPr/>
          <p:nvPr/>
        </p:nvSpPr>
        <p:spPr>
          <a:xfrm>
            <a:off x="7375246" y="800100"/>
            <a:ext cx="3881615" cy="2664548"/>
          </a:xfrm>
          <a:prstGeom prst="roundRect">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a:off x="7397288" y="3642018"/>
            <a:ext cx="3859573" cy="2929715"/>
          </a:xfrm>
          <a:prstGeom prst="roundRect">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409" name="图片 88"/>
          <p:cNvPicPr>
            <a:picLocks noChangeAspect="1" noChangeArrowheads="1"/>
          </p:cNvPicPr>
          <p:nvPr/>
        </p:nvPicPr>
        <p:blipFill>
          <a:blip r:embed="rId5">
            <a:extLst>
              <a:ext uri="{28A0092B-C50C-407E-A947-70E740481C1C}">
                <a14:useLocalDpi xmlns:a14="http://schemas.microsoft.com/office/drawing/2010/main" val="0"/>
              </a:ext>
            </a:extLst>
          </a:blip>
          <a:srcRect l="1245" t="1913" r="2922" b="3293"/>
          <a:stretch>
            <a:fillRect/>
          </a:stretch>
        </p:blipFill>
        <p:spPr bwMode="auto">
          <a:xfrm>
            <a:off x="7495330" y="929942"/>
            <a:ext cx="3582573" cy="2532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0" name="图片 93"/>
          <p:cNvPicPr>
            <a:picLocks noChangeAspect="1" noChangeArrowheads="1"/>
          </p:cNvPicPr>
          <p:nvPr/>
        </p:nvPicPr>
        <p:blipFill>
          <a:blip r:embed="rId6">
            <a:extLst>
              <a:ext uri="{28A0092B-C50C-407E-A947-70E740481C1C}">
                <a14:useLocalDpi xmlns:a14="http://schemas.microsoft.com/office/drawing/2010/main" val="0"/>
              </a:ext>
            </a:extLst>
          </a:blip>
          <a:srcRect l="1271" t="1866" r="1826" b="2696"/>
          <a:stretch>
            <a:fillRect/>
          </a:stretch>
        </p:blipFill>
        <p:spPr bwMode="auto">
          <a:xfrm>
            <a:off x="7601169" y="3889736"/>
            <a:ext cx="3476734" cy="264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工况2（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83309" y="1319586"/>
            <a:ext cx="6039990" cy="4286445"/>
          </a:xfrm>
          <a:prstGeom prst="rect">
            <a:avLst/>
          </a:prstGeom>
        </p:spPr>
      </p:pic>
    </p:spTree>
    <p:extLst>
      <p:ext uri="{BB962C8B-B14F-4D97-AF65-F5344CB8AC3E}">
        <p14:creationId xmlns:p14="http://schemas.microsoft.com/office/powerpoint/2010/main" val="3351288584"/>
      </p:ext>
    </p:extLst>
  </p:cSld>
  <p:clrMapOvr>
    <a:masterClrMapping/>
  </p:clrMapOvr>
  <mc:AlternateContent xmlns:mc="http://schemas.openxmlformats.org/markup-compatibility/2006" xmlns:p14="http://schemas.microsoft.com/office/powerpoint/2010/main">
    <mc:Choice Requires="p14">
      <p:transition p14:dur="0" advTm="28073"/>
    </mc:Choice>
    <mc:Fallback xmlns="">
      <p:transition advTm="28073"/>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extLst>
    <p:ext uri="{E180D4A7-C9FB-4DFB-919C-405C955672EB}">
      <p14:showEvtLst xmlns:p14="http://schemas.microsoft.com/office/powerpoint/2010/main">
        <p14:playEvt time="3540" objId="3"/>
        <p14:stopEvt time="28073" objId="3"/>
      </p14:showEvt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方正兰亭中黑_GBK" panose="02000000000000000000" pitchFamily="2" charset="-122"/>
                <a:ea typeface="方正兰亭中黑_GBK" panose="02000000000000000000" pitchFamily="2" charset="-122"/>
              </a:rPr>
              <a:t>第五部分</a:t>
            </a:r>
          </a:p>
        </p:txBody>
      </p:sp>
      <p:sp>
        <p:nvSpPr>
          <p:cNvPr id="39" name="文本框 38"/>
          <p:cNvSpPr txBox="1"/>
          <p:nvPr/>
        </p:nvSpPr>
        <p:spPr bwMode="auto">
          <a:xfrm>
            <a:off x="2771775" y="3321050"/>
            <a:ext cx="5890895"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总结与展望</a:t>
            </a:r>
          </a:p>
        </p:txBody>
      </p:sp>
      <p:grpSp>
        <p:nvGrpSpPr>
          <p:cNvPr id="23" name="组合 22"/>
          <p:cNvGrpSpPr/>
          <p:nvPr/>
        </p:nvGrpSpPr>
        <p:grpSpPr>
          <a:xfrm>
            <a:off x="580387" y="2208100"/>
            <a:ext cx="1940904" cy="1940901"/>
            <a:chOff x="9288550" y="2729429"/>
            <a:chExt cx="1713834" cy="1713832"/>
          </a:xfrm>
        </p:grpSpPr>
        <p:sp>
          <p:nvSpPr>
            <p:cNvPr id="24" name="椭圆 23"/>
            <p:cNvSpPr/>
            <p:nvPr/>
          </p:nvSpPr>
          <p:spPr bwMode="auto">
            <a:xfrm>
              <a:off x="9288550" y="2729429"/>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5" name="椭圆 24"/>
            <p:cNvSpPr/>
            <p:nvPr/>
          </p:nvSpPr>
          <p:spPr bwMode="auto">
            <a:xfrm>
              <a:off x="9386170" y="2827049"/>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26" name="组合 25"/>
            <p:cNvGrpSpPr/>
            <p:nvPr/>
          </p:nvGrpSpPr>
          <p:grpSpPr>
            <a:xfrm>
              <a:off x="9817326" y="3159636"/>
              <a:ext cx="874002" cy="896963"/>
              <a:chOff x="6977106" y="5390840"/>
              <a:chExt cx="906463" cy="930275"/>
            </a:xfrm>
            <a:solidFill>
              <a:schemeClr val="bg1"/>
            </a:solidFill>
          </p:grpSpPr>
          <p:sp>
            <p:nvSpPr>
              <p:cNvPr id="27" name="Freeform 9"/>
              <p:cNvSpPr>
                <a:spLocks/>
              </p:cNvSpPr>
              <p:nvPr/>
            </p:nvSpPr>
            <p:spPr bwMode="auto">
              <a:xfrm>
                <a:off x="7370806" y="5622615"/>
                <a:ext cx="512763" cy="550863"/>
              </a:xfrm>
              <a:custGeom>
                <a:avLst/>
                <a:gdLst>
                  <a:gd name="T0" fmla="*/ 132 w 135"/>
                  <a:gd name="T1" fmla="*/ 17 h 145"/>
                  <a:gd name="T2" fmla="*/ 116 w 135"/>
                  <a:gd name="T3" fmla="*/ 4 h 145"/>
                  <a:gd name="T4" fmla="*/ 107 w 135"/>
                  <a:gd name="T5" fmla="*/ 3 h 145"/>
                  <a:gd name="T6" fmla="*/ 20 w 135"/>
                  <a:gd name="T7" fmla="*/ 97 h 145"/>
                  <a:gd name="T8" fmla="*/ 0 w 135"/>
                  <a:gd name="T9" fmla="*/ 121 h 145"/>
                  <a:gd name="T10" fmla="*/ 26 w 135"/>
                  <a:gd name="T11" fmla="*/ 145 h 145"/>
                  <a:gd name="T12" fmla="*/ 35 w 135"/>
                  <a:gd name="T13" fmla="*/ 133 h 145"/>
                  <a:gd name="T14" fmla="*/ 46 w 135"/>
                  <a:gd name="T15" fmla="*/ 122 h 145"/>
                  <a:gd name="T16" fmla="*/ 46 w 135"/>
                  <a:gd name="T17" fmla="*/ 121 h 145"/>
                  <a:gd name="T18" fmla="*/ 47 w 135"/>
                  <a:gd name="T19" fmla="*/ 120 h 145"/>
                  <a:gd name="T20" fmla="*/ 132 w 135"/>
                  <a:gd name="T21" fmla="*/ 26 h 145"/>
                  <a:gd name="T22" fmla="*/ 132 w 135"/>
                  <a:gd name="T23"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45">
                    <a:moveTo>
                      <a:pt x="132" y="17"/>
                    </a:moveTo>
                    <a:cubicBezTo>
                      <a:pt x="116" y="4"/>
                      <a:pt x="116" y="4"/>
                      <a:pt x="116" y="4"/>
                    </a:cubicBezTo>
                    <a:cubicBezTo>
                      <a:pt x="113" y="1"/>
                      <a:pt x="110" y="0"/>
                      <a:pt x="107" y="3"/>
                    </a:cubicBezTo>
                    <a:cubicBezTo>
                      <a:pt x="20" y="97"/>
                      <a:pt x="20" y="97"/>
                      <a:pt x="20" y="97"/>
                    </a:cubicBezTo>
                    <a:cubicBezTo>
                      <a:pt x="0" y="121"/>
                      <a:pt x="0" y="121"/>
                      <a:pt x="0" y="121"/>
                    </a:cubicBezTo>
                    <a:cubicBezTo>
                      <a:pt x="26" y="145"/>
                      <a:pt x="26" y="145"/>
                      <a:pt x="26" y="145"/>
                    </a:cubicBezTo>
                    <a:cubicBezTo>
                      <a:pt x="35" y="133"/>
                      <a:pt x="35" y="133"/>
                      <a:pt x="35" y="133"/>
                    </a:cubicBezTo>
                    <a:cubicBezTo>
                      <a:pt x="40" y="128"/>
                      <a:pt x="44" y="124"/>
                      <a:pt x="46" y="122"/>
                    </a:cubicBezTo>
                    <a:cubicBezTo>
                      <a:pt x="46" y="121"/>
                      <a:pt x="46" y="121"/>
                      <a:pt x="46" y="121"/>
                    </a:cubicBezTo>
                    <a:cubicBezTo>
                      <a:pt x="47" y="120"/>
                      <a:pt x="47" y="120"/>
                      <a:pt x="47" y="120"/>
                    </a:cubicBezTo>
                    <a:cubicBezTo>
                      <a:pt x="132" y="26"/>
                      <a:pt x="132" y="26"/>
                      <a:pt x="132" y="26"/>
                    </a:cubicBezTo>
                    <a:cubicBezTo>
                      <a:pt x="135" y="23"/>
                      <a:pt x="135" y="20"/>
                      <a:pt x="1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0"/>
              <p:cNvSpPr>
                <a:spLocks/>
              </p:cNvSpPr>
              <p:nvPr/>
            </p:nvSpPr>
            <p:spPr bwMode="auto">
              <a:xfrm>
                <a:off x="7245393" y="6124265"/>
                <a:ext cx="187325" cy="196850"/>
              </a:xfrm>
              <a:custGeom>
                <a:avLst/>
                <a:gdLst>
                  <a:gd name="T0" fmla="*/ 23 w 49"/>
                  <a:gd name="T1" fmla="*/ 0 h 52"/>
                  <a:gd name="T2" fmla="*/ 2 w 49"/>
                  <a:gd name="T3" fmla="*/ 45 h 52"/>
                  <a:gd name="T4" fmla="*/ 8 w 49"/>
                  <a:gd name="T5" fmla="*/ 50 h 52"/>
                  <a:gd name="T6" fmla="*/ 49 w 49"/>
                  <a:gd name="T7" fmla="*/ 23 h 52"/>
                  <a:gd name="T8" fmla="*/ 23 w 49"/>
                  <a:gd name="T9" fmla="*/ 0 h 52"/>
                </a:gdLst>
                <a:ahLst/>
                <a:cxnLst>
                  <a:cxn ang="0">
                    <a:pos x="T0" y="T1"/>
                  </a:cxn>
                  <a:cxn ang="0">
                    <a:pos x="T2" y="T3"/>
                  </a:cxn>
                  <a:cxn ang="0">
                    <a:pos x="T4" y="T5"/>
                  </a:cxn>
                  <a:cxn ang="0">
                    <a:pos x="T6" y="T7"/>
                  </a:cxn>
                  <a:cxn ang="0">
                    <a:pos x="T8" y="T9"/>
                  </a:cxn>
                </a:cxnLst>
                <a:rect l="0" t="0" r="r" b="b"/>
                <a:pathLst>
                  <a:path w="49" h="52">
                    <a:moveTo>
                      <a:pt x="23" y="0"/>
                    </a:moveTo>
                    <a:cubicBezTo>
                      <a:pt x="23" y="0"/>
                      <a:pt x="5" y="33"/>
                      <a:pt x="2" y="45"/>
                    </a:cubicBezTo>
                    <a:cubicBezTo>
                      <a:pt x="0" y="52"/>
                      <a:pt x="2" y="52"/>
                      <a:pt x="8" y="50"/>
                    </a:cubicBezTo>
                    <a:cubicBezTo>
                      <a:pt x="21" y="45"/>
                      <a:pt x="49" y="23"/>
                      <a:pt x="49"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1"/>
              <p:cNvSpPr>
                <a:spLocks/>
              </p:cNvSpPr>
              <p:nvPr/>
            </p:nvSpPr>
            <p:spPr bwMode="auto">
              <a:xfrm>
                <a:off x="7416843" y="5998853"/>
                <a:ext cx="261938" cy="292100"/>
              </a:xfrm>
              <a:custGeom>
                <a:avLst/>
                <a:gdLst>
                  <a:gd name="T0" fmla="*/ 0 w 69"/>
                  <a:gd name="T1" fmla="*/ 77 h 77"/>
                  <a:gd name="T2" fmla="*/ 28 w 69"/>
                  <a:gd name="T3" fmla="*/ 77 h 77"/>
                  <a:gd name="T4" fmla="*/ 39 w 69"/>
                  <a:gd name="T5" fmla="*/ 77 h 77"/>
                  <a:gd name="T6" fmla="*/ 57 w 69"/>
                  <a:gd name="T7" fmla="*/ 77 h 77"/>
                  <a:gd name="T8" fmla="*/ 69 w 69"/>
                  <a:gd name="T9" fmla="*/ 63 h 77"/>
                  <a:gd name="T10" fmla="*/ 69 w 69"/>
                  <a:gd name="T11" fmla="*/ 27 h 77"/>
                  <a:gd name="T12" fmla="*/ 69 w 69"/>
                  <a:gd name="T13" fmla="*/ 0 h 77"/>
                  <a:gd name="T14" fmla="*/ 16 w 69"/>
                  <a:gd name="T15" fmla="*/ 61 h 77"/>
                  <a:gd name="T16" fmla="*/ 0 w 6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0" y="77"/>
                    </a:moveTo>
                    <a:cubicBezTo>
                      <a:pt x="28" y="77"/>
                      <a:pt x="28" y="77"/>
                      <a:pt x="28" y="77"/>
                    </a:cubicBezTo>
                    <a:cubicBezTo>
                      <a:pt x="39" y="77"/>
                      <a:pt x="39" y="77"/>
                      <a:pt x="39" y="77"/>
                    </a:cubicBezTo>
                    <a:cubicBezTo>
                      <a:pt x="57" y="77"/>
                      <a:pt x="57" y="77"/>
                      <a:pt x="57" y="77"/>
                    </a:cubicBezTo>
                    <a:cubicBezTo>
                      <a:pt x="65" y="77"/>
                      <a:pt x="69" y="71"/>
                      <a:pt x="69" y="63"/>
                    </a:cubicBezTo>
                    <a:cubicBezTo>
                      <a:pt x="69" y="63"/>
                      <a:pt x="69" y="44"/>
                      <a:pt x="69" y="27"/>
                    </a:cubicBezTo>
                    <a:cubicBezTo>
                      <a:pt x="69" y="21"/>
                      <a:pt x="69" y="5"/>
                      <a:pt x="69" y="0"/>
                    </a:cubicBezTo>
                    <a:cubicBezTo>
                      <a:pt x="16" y="61"/>
                      <a:pt x="16" y="61"/>
                      <a:pt x="16" y="61"/>
                    </a:cubicBezTo>
                    <a:cubicBezTo>
                      <a:pt x="16" y="61"/>
                      <a:pt x="2" y="76"/>
                      <a:pt x="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2"/>
              <p:cNvSpPr>
                <a:spLocks noEditPoints="1"/>
              </p:cNvSpPr>
              <p:nvPr/>
            </p:nvSpPr>
            <p:spPr bwMode="auto">
              <a:xfrm>
                <a:off x="6977106" y="5390840"/>
                <a:ext cx="717550" cy="900113"/>
              </a:xfrm>
              <a:custGeom>
                <a:avLst/>
                <a:gdLst>
                  <a:gd name="T0" fmla="*/ 172 w 189"/>
                  <a:gd name="T1" fmla="*/ 87 h 237"/>
                  <a:gd name="T2" fmla="*/ 185 w 189"/>
                  <a:gd name="T3" fmla="*/ 72 h 237"/>
                  <a:gd name="T4" fmla="*/ 185 w 189"/>
                  <a:gd name="T5" fmla="*/ 12 h 237"/>
                  <a:gd name="T6" fmla="*/ 173 w 189"/>
                  <a:gd name="T7" fmla="*/ 0 h 237"/>
                  <a:gd name="T8" fmla="*/ 12 w 189"/>
                  <a:gd name="T9" fmla="*/ 0 h 237"/>
                  <a:gd name="T10" fmla="*/ 0 w 189"/>
                  <a:gd name="T11" fmla="*/ 12 h 237"/>
                  <a:gd name="T12" fmla="*/ 0 w 189"/>
                  <a:gd name="T13" fmla="*/ 104 h 237"/>
                  <a:gd name="T14" fmla="*/ 0 w 189"/>
                  <a:gd name="T15" fmla="*/ 110 h 237"/>
                  <a:gd name="T16" fmla="*/ 0 w 189"/>
                  <a:gd name="T17" fmla="*/ 122 h 237"/>
                  <a:gd name="T18" fmla="*/ 0 w 189"/>
                  <a:gd name="T19" fmla="*/ 131 h 237"/>
                  <a:gd name="T20" fmla="*/ 0 w 189"/>
                  <a:gd name="T21" fmla="*/ 225 h 237"/>
                  <a:gd name="T22" fmla="*/ 12 w 189"/>
                  <a:gd name="T23" fmla="*/ 237 h 237"/>
                  <a:gd name="T24" fmla="*/ 54 w 189"/>
                  <a:gd name="T25" fmla="*/ 237 h 237"/>
                  <a:gd name="T26" fmla="*/ 59 w 189"/>
                  <a:gd name="T27" fmla="*/ 237 h 237"/>
                  <a:gd name="T28" fmla="*/ 63 w 189"/>
                  <a:gd name="T29" fmla="*/ 237 h 237"/>
                  <a:gd name="T30" fmla="*/ 87 w 189"/>
                  <a:gd name="T31" fmla="*/ 181 h 237"/>
                  <a:gd name="T32" fmla="*/ 172 w 189"/>
                  <a:gd name="T33" fmla="*/ 87 h 237"/>
                  <a:gd name="T34" fmla="*/ 31 w 189"/>
                  <a:gd name="T35" fmla="*/ 23 h 237"/>
                  <a:gd name="T36" fmla="*/ 153 w 189"/>
                  <a:gd name="T37" fmla="*/ 23 h 237"/>
                  <a:gd name="T38" fmla="*/ 162 w 189"/>
                  <a:gd name="T39" fmla="*/ 32 h 237"/>
                  <a:gd name="T40" fmla="*/ 153 w 189"/>
                  <a:gd name="T41" fmla="*/ 41 h 237"/>
                  <a:gd name="T42" fmla="*/ 31 w 189"/>
                  <a:gd name="T43" fmla="*/ 41 h 237"/>
                  <a:gd name="T44" fmla="*/ 23 w 189"/>
                  <a:gd name="T45" fmla="*/ 32 h 237"/>
                  <a:gd name="T46" fmla="*/ 31 w 189"/>
                  <a:gd name="T47" fmla="*/ 23 h 237"/>
                  <a:gd name="T48" fmla="*/ 31 w 189"/>
                  <a:gd name="T49" fmla="*/ 64 h 237"/>
                  <a:gd name="T50" fmla="*/ 153 w 189"/>
                  <a:gd name="T51" fmla="*/ 64 h 237"/>
                  <a:gd name="T52" fmla="*/ 162 w 189"/>
                  <a:gd name="T53" fmla="*/ 72 h 237"/>
                  <a:gd name="T54" fmla="*/ 153 w 189"/>
                  <a:gd name="T55" fmla="*/ 81 h 237"/>
                  <a:gd name="T56" fmla="*/ 31 w 189"/>
                  <a:gd name="T57" fmla="*/ 81 h 237"/>
                  <a:gd name="T58" fmla="*/ 23 w 189"/>
                  <a:gd name="T59" fmla="*/ 72 h 237"/>
                  <a:gd name="T60" fmla="*/ 31 w 189"/>
                  <a:gd name="T61" fmla="*/ 64 h 237"/>
                  <a:gd name="T62" fmla="*/ 31 w 189"/>
                  <a:gd name="T63" fmla="*/ 122 h 237"/>
                  <a:gd name="T64" fmla="*/ 23 w 189"/>
                  <a:gd name="T65" fmla="*/ 113 h 237"/>
                  <a:gd name="T66" fmla="*/ 31 w 189"/>
                  <a:gd name="T67" fmla="*/ 104 h 237"/>
                  <a:gd name="T68" fmla="*/ 107 w 189"/>
                  <a:gd name="T69" fmla="*/ 104 h 237"/>
                  <a:gd name="T70" fmla="*/ 115 w 189"/>
                  <a:gd name="T71" fmla="*/ 113 h 237"/>
                  <a:gd name="T72" fmla="*/ 107 w 189"/>
                  <a:gd name="T73" fmla="*/ 122 h 237"/>
                  <a:gd name="T74" fmla="*/ 31 w 189"/>
                  <a:gd name="T75"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37">
                    <a:moveTo>
                      <a:pt x="172" y="87"/>
                    </a:moveTo>
                    <a:cubicBezTo>
                      <a:pt x="189" y="68"/>
                      <a:pt x="185" y="72"/>
                      <a:pt x="185" y="72"/>
                    </a:cubicBezTo>
                    <a:cubicBezTo>
                      <a:pt x="185" y="12"/>
                      <a:pt x="185" y="12"/>
                      <a:pt x="185" y="12"/>
                    </a:cubicBezTo>
                    <a:cubicBezTo>
                      <a:pt x="185" y="4"/>
                      <a:pt x="181" y="0"/>
                      <a:pt x="173" y="0"/>
                    </a:cubicBezTo>
                    <a:cubicBezTo>
                      <a:pt x="12" y="0"/>
                      <a:pt x="12" y="0"/>
                      <a:pt x="12" y="0"/>
                    </a:cubicBezTo>
                    <a:cubicBezTo>
                      <a:pt x="4" y="0"/>
                      <a:pt x="0" y="4"/>
                      <a:pt x="0" y="12"/>
                    </a:cubicBezTo>
                    <a:cubicBezTo>
                      <a:pt x="0" y="104"/>
                      <a:pt x="0" y="104"/>
                      <a:pt x="0" y="104"/>
                    </a:cubicBezTo>
                    <a:cubicBezTo>
                      <a:pt x="0" y="110"/>
                      <a:pt x="0" y="110"/>
                      <a:pt x="0" y="110"/>
                    </a:cubicBezTo>
                    <a:cubicBezTo>
                      <a:pt x="0" y="122"/>
                      <a:pt x="0" y="122"/>
                      <a:pt x="0" y="122"/>
                    </a:cubicBezTo>
                    <a:cubicBezTo>
                      <a:pt x="0" y="131"/>
                      <a:pt x="0" y="131"/>
                      <a:pt x="0" y="131"/>
                    </a:cubicBezTo>
                    <a:cubicBezTo>
                      <a:pt x="0" y="225"/>
                      <a:pt x="0" y="225"/>
                      <a:pt x="0" y="225"/>
                    </a:cubicBezTo>
                    <a:cubicBezTo>
                      <a:pt x="0" y="233"/>
                      <a:pt x="4" y="237"/>
                      <a:pt x="12" y="237"/>
                    </a:cubicBezTo>
                    <a:cubicBezTo>
                      <a:pt x="54" y="237"/>
                      <a:pt x="54" y="237"/>
                      <a:pt x="54" y="237"/>
                    </a:cubicBezTo>
                    <a:cubicBezTo>
                      <a:pt x="59" y="237"/>
                      <a:pt x="59" y="237"/>
                      <a:pt x="59" y="237"/>
                    </a:cubicBezTo>
                    <a:cubicBezTo>
                      <a:pt x="63" y="237"/>
                      <a:pt x="63" y="237"/>
                      <a:pt x="63" y="237"/>
                    </a:cubicBezTo>
                    <a:cubicBezTo>
                      <a:pt x="87" y="181"/>
                      <a:pt x="87" y="181"/>
                      <a:pt x="87" y="181"/>
                    </a:cubicBezTo>
                    <a:lnTo>
                      <a:pt x="172" y="87"/>
                    </a:lnTo>
                    <a:close/>
                    <a:moveTo>
                      <a:pt x="31" y="23"/>
                    </a:moveTo>
                    <a:cubicBezTo>
                      <a:pt x="153" y="23"/>
                      <a:pt x="153" y="23"/>
                      <a:pt x="153" y="23"/>
                    </a:cubicBezTo>
                    <a:cubicBezTo>
                      <a:pt x="158" y="23"/>
                      <a:pt x="162" y="27"/>
                      <a:pt x="162" y="32"/>
                    </a:cubicBezTo>
                    <a:cubicBezTo>
                      <a:pt x="162" y="37"/>
                      <a:pt x="158" y="41"/>
                      <a:pt x="153" y="41"/>
                    </a:cubicBezTo>
                    <a:cubicBezTo>
                      <a:pt x="31" y="41"/>
                      <a:pt x="31" y="41"/>
                      <a:pt x="31" y="41"/>
                    </a:cubicBezTo>
                    <a:cubicBezTo>
                      <a:pt x="27" y="41"/>
                      <a:pt x="23" y="37"/>
                      <a:pt x="23" y="32"/>
                    </a:cubicBezTo>
                    <a:cubicBezTo>
                      <a:pt x="23" y="27"/>
                      <a:pt x="27" y="23"/>
                      <a:pt x="31" y="23"/>
                    </a:cubicBezTo>
                    <a:close/>
                    <a:moveTo>
                      <a:pt x="31" y="64"/>
                    </a:moveTo>
                    <a:cubicBezTo>
                      <a:pt x="153" y="64"/>
                      <a:pt x="153" y="64"/>
                      <a:pt x="153" y="64"/>
                    </a:cubicBezTo>
                    <a:cubicBezTo>
                      <a:pt x="158" y="64"/>
                      <a:pt x="162" y="68"/>
                      <a:pt x="162" y="72"/>
                    </a:cubicBezTo>
                    <a:cubicBezTo>
                      <a:pt x="162" y="77"/>
                      <a:pt x="158" y="81"/>
                      <a:pt x="153" y="81"/>
                    </a:cubicBezTo>
                    <a:cubicBezTo>
                      <a:pt x="31" y="81"/>
                      <a:pt x="31" y="81"/>
                      <a:pt x="31" y="81"/>
                    </a:cubicBezTo>
                    <a:cubicBezTo>
                      <a:pt x="27" y="81"/>
                      <a:pt x="23" y="77"/>
                      <a:pt x="23" y="72"/>
                    </a:cubicBezTo>
                    <a:cubicBezTo>
                      <a:pt x="23" y="68"/>
                      <a:pt x="27" y="64"/>
                      <a:pt x="31" y="64"/>
                    </a:cubicBezTo>
                    <a:close/>
                    <a:moveTo>
                      <a:pt x="31" y="122"/>
                    </a:moveTo>
                    <a:cubicBezTo>
                      <a:pt x="27" y="122"/>
                      <a:pt x="23" y="118"/>
                      <a:pt x="23" y="113"/>
                    </a:cubicBezTo>
                    <a:cubicBezTo>
                      <a:pt x="23" y="108"/>
                      <a:pt x="27" y="104"/>
                      <a:pt x="31" y="104"/>
                    </a:cubicBezTo>
                    <a:cubicBezTo>
                      <a:pt x="107" y="104"/>
                      <a:pt x="107" y="104"/>
                      <a:pt x="107" y="104"/>
                    </a:cubicBezTo>
                    <a:cubicBezTo>
                      <a:pt x="111" y="104"/>
                      <a:pt x="115" y="108"/>
                      <a:pt x="115" y="113"/>
                    </a:cubicBezTo>
                    <a:cubicBezTo>
                      <a:pt x="115" y="118"/>
                      <a:pt x="111" y="122"/>
                      <a:pt x="107" y="122"/>
                    </a:cubicBezTo>
                    <a:lnTo>
                      <a:pt x="3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0" advTm="1076"/>
    </mc:Choice>
    <mc:Fallback xmlns="">
      <p:transition advTm="107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659429"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总结与展望</a:t>
            </a:r>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sp>
        <p:nvSpPr>
          <p:cNvPr id="38" name="Freeform 5"/>
          <p:cNvSpPr/>
          <p:nvPr/>
        </p:nvSpPr>
        <p:spPr bwMode="auto">
          <a:xfrm>
            <a:off x="3729227" y="2707215"/>
            <a:ext cx="3040526" cy="2362607"/>
          </a:xfrm>
          <a:custGeom>
            <a:avLst/>
            <a:gdLst>
              <a:gd name="T0" fmla="*/ 882 w 1436"/>
              <a:gd name="T1" fmla="*/ 1 h 1115"/>
              <a:gd name="T2" fmla="*/ 417 w 1436"/>
              <a:gd name="T3" fmla="*/ 246 h 1115"/>
              <a:gd name="T4" fmla="*/ 417 w 1436"/>
              <a:gd name="T5" fmla="*/ 246 h 1115"/>
              <a:gd name="T6" fmla="*/ 0 w 1436"/>
              <a:gd name="T7" fmla="*/ 486 h 1115"/>
              <a:gd name="T8" fmla="*/ 230 w 1436"/>
              <a:gd name="T9" fmla="*/ 741 h 1115"/>
              <a:gd name="T10" fmla="*/ 680 w 1436"/>
              <a:gd name="T11" fmla="*/ 1077 h 1115"/>
              <a:gd name="T12" fmla="*/ 874 w 1436"/>
              <a:gd name="T13" fmla="*/ 1113 h 1115"/>
              <a:gd name="T14" fmla="*/ 1433 w 1436"/>
              <a:gd name="T15" fmla="*/ 561 h 1115"/>
              <a:gd name="T16" fmla="*/ 882 w 1436"/>
              <a:gd name="T17" fmla="*/ 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6" h="1115">
                <a:moveTo>
                  <a:pt x="882" y="1"/>
                </a:moveTo>
                <a:cubicBezTo>
                  <a:pt x="689" y="0"/>
                  <a:pt x="518" y="97"/>
                  <a:pt x="417" y="246"/>
                </a:cubicBezTo>
                <a:cubicBezTo>
                  <a:pt x="417" y="246"/>
                  <a:pt x="417" y="246"/>
                  <a:pt x="417" y="246"/>
                </a:cubicBezTo>
                <a:cubicBezTo>
                  <a:pt x="417" y="246"/>
                  <a:pt x="194" y="545"/>
                  <a:pt x="0" y="486"/>
                </a:cubicBezTo>
                <a:cubicBezTo>
                  <a:pt x="230" y="741"/>
                  <a:pt x="230" y="741"/>
                  <a:pt x="230" y="741"/>
                </a:cubicBezTo>
                <a:cubicBezTo>
                  <a:pt x="230" y="741"/>
                  <a:pt x="425" y="983"/>
                  <a:pt x="680" y="1077"/>
                </a:cubicBezTo>
                <a:cubicBezTo>
                  <a:pt x="741" y="1099"/>
                  <a:pt x="806" y="1112"/>
                  <a:pt x="874" y="1113"/>
                </a:cubicBezTo>
                <a:cubicBezTo>
                  <a:pt x="1181" y="1115"/>
                  <a:pt x="1431" y="868"/>
                  <a:pt x="1433" y="561"/>
                </a:cubicBezTo>
                <a:cubicBezTo>
                  <a:pt x="1436" y="254"/>
                  <a:pt x="1189" y="4"/>
                  <a:pt x="882" y="1"/>
                </a:cubicBezTo>
                <a:close/>
              </a:path>
            </a:pathLst>
          </a:custGeom>
          <a:gradFill flip="none" rotWithShape="1">
            <a:gsLst>
              <a:gs pos="0">
                <a:srgbClr val="2F416F"/>
              </a:gs>
              <a:gs pos="100000">
                <a:srgbClr val="000B3F"/>
              </a:gs>
            </a:gsLst>
            <a:lin ang="13500000" scaled="1"/>
            <a:tileRect/>
          </a:gradFill>
          <a:ln w="25400">
            <a:solidFill>
              <a:srgbClr val="002060"/>
            </a:solidFill>
          </a:ln>
          <a:effectLst>
            <a:outerShdw blurRad="558800" dist="7112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endParaRPr lang="bg-BG" sz="2400">
              <a:solidFill>
                <a:schemeClr val="bg1"/>
              </a:solidFill>
            </a:endParaRPr>
          </a:p>
        </p:txBody>
      </p:sp>
      <p:sp>
        <p:nvSpPr>
          <p:cNvPr id="39" name="Freeform 5"/>
          <p:cNvSpPr/>
          <p:nvPr/>
        </p:nvSpPr>
        <p:spPr bwMode="auto">
          <a:xfrm flipH="1">
            <a:off x="6205175" y="1956415"/>
            <a:ext cx="2448393" cy="1902497"/>
          </a:xfrm>
          <a:custGeom>
            <a:avLst/>
            <a:gdLst>
              <a:gd name="T0" fmla="*/ 882 w 1436"/>
              <a:gd name="T1" fmla="*/ 1 h 1115"/>
              <a:gd name="T2" fmla="*/ 417 w 1436"/>
              <a:gd name="T3" fmla="*/ 246 h 1115"/>
              <a:gd name="T4" fmla="*/ 417 w 1436"/>
              <a:gd name="T5" fmla="*/ 246 h 1115"/>
              <a:gd name="T6" fmla="*/ 0 w 1436"/>
              <a:gd name="T7" fmla="*/ 486 h 1115"/>
              <a:gd name="T8" fmla="*/ 230 w 1436"/>
              <a:gd name="T9" fmla="*/ 741 h 1115"/>
              <a:gd name="T10" fmla="*/ 680 w 1436"/>
              <a:gd name="T11" fmla="*/ 1077 h 1115"/>
              <a:gd name="T12" fmla="*/ 874 w 1436"/>
              <a:gd name="T13" fmla="*/ 1113 h 1115"/>
              <a:gd name="T14" fmla="*/ 1433 w 1436"/>
              <a:gd name="T15" fmla="*/ 561 h 1115"/>
              <a:gd name="T16" fmla="*/ 882 w 1436"/>
              <a:gd name="T17" fmla="*/ 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6" h="1115">
                <a:moveTo>
                  <a:pt x="882" y="1"/>
                </a:moveTo>
                <a:cubicBezTo>
                  <a:pt x="689" y="0"/>
                  <a:pt x="518" y="97"/>
                  <a:pt x="417" y="246"/>
                </a:cubicBezTo>
                <a:cubicBezTo>
                  <a:pt x="417" y="246"/>
                  <a:pt x="417" y="246"/>
                  <a:pt x="417" y="246"/>
                </a:cubicBezTo>
                <a:cubicBezTo>
                  <a:pt x="417" y="246"/>
                  <a:pt x="194" y="545"/>
                  <a:pt x="0" y="486"/>
                </a:cubicBezTo>
                <a:cubicBezTo>
                  <a:pt x="230" y="741"/>
                  <a:pt x="230" y="741"/>
                  <a:pt x="230" y="741"/>
                </a:cubicBezTo>
                <a:cubicBezTo>
                  <a:pt x="230" y="741"/>
                  <a:pt x="425" y="983"/>
                  <a:pt x="680" y="1077"/>
                </a:cubicBezTo>
                <a:cubicBezTo>
                  <a:pt x="741" y="1099"/>
                  <a:pt x="806" y="1112"/>
                  <a:pt x="874" y="1113"/>
                </a:cubicBezTo>
                <a:cubicBezTo>
                  <a:pt x="1181" y="1115"/>
                  <a:pt x="1431" y="868"/>
                  <a:pt x="1433" y="561"/>
                </a:cubicBezTo>
                <a:cubicBezTo>
                  <a:pt x="1436" y="254"/>
                  <a:pt x="1189" y="4"/>
                  <a:pt x="882" y="1"/>
                </a:cubicBezTo>
                <a:close/>
              </a:path>
            </a:pathLst>
          </a:custGeom>
          <a:gradFill flip="none" rotWithShape="1">
            <a:gsLst>
              <a:gs pos="0">
                <a:schemeClr val="bg1"/>
              </a:gs>
              <a:gs pos="36000">
                <a:schemeClr val="bg1"/>
              </a:gs>
              <a:gs pos="100000">
                <a:schemeClr val="bg1">
                  <a:lumMod val="90000"/>
                </a:schemeClr>
              </a:gs>
            </a:gsLst>
            <a:lin ang="18900000" scaled="1"/>
            <a:tileRect/>
          </a:gradFill>
          <a:ln w="12700">
            <a:solidFill>
              <a:schemeClr val="bg1"/>
            </a:solidFill>
          </a:ln>
          <a:effectLst>
            <a:outerShdw blurRad="444500" dist="4699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sz="2000">
              <a:solidFill>
                <a:srgbClr val="2F416F"/>
              </a:solidFill>
            </a:endParaRPr>
          </a:p>
        </p:txBody>
      </p:sp>
      <p:sp>
        <p:nvSpPr>
          <p:cNvPr id="40" name="Oval 10"/>
          <p:cNvSpPr/>
          <p:nvPr/>
        </p:nvSpPr>
        <p:spPr>
          <a:xfrm>
            <a:off x="4969583" y="1770551"/>
            <a:ext cx="711871" cy="711871"/>
          </a:xfrm>
          <a:prstGeom prst="ellipse">
            <a:avLst/>
          </a:prstGeom>
          <a:gradFill flip="none" rotWithShape="1">
            <a:gsLst>
              <a:gs pos="0">
                <a:schemeClr val="bg1"/>
              </a:gs>
              <a:gs pos="36000">
                <a:schemeClr val="bg1"/>
              </a:gs>
              <a:gs pos="100000">
                <a:schemeClr val="bg1">
                  <a:lumMod val="90000"/>
                </a:schemeClr>
              </a:gs>
            </a:gsLst>
            <a:lin ang="13500000" scaled="1"/>
            <a:tileRect/>
          </a:gradFill>
          <a:ln w="12700">
            <a:solidFill>
              <a:schemeClr val="bg1"/>
            </a:solidFill>
          </a:ln>
          <a:effectLst>
            <a:outerShdw blurRad="190500" dist="2032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a:solidFill>
                <a:srgbClr val="2F416F"/>
              </a:solidFill>
            </a:endParaRPr>
          </a:p>
        </p:txBody>
      </p:sp>
      <p:sp>
        <p:nvSpPr>
          <p:cNvPr id="41" name="Oval 10"/>
          <p:cNvSpPr/>
          <p:nvPr/>
        </p:nvSpPr>
        <p:spPr>
          <a:xfrm>
            <a:off x="7530685" y="3888518"/>
            <a:ext cx="711871" cy="711871"/>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bg-BG" sz="1600"/>
          </a:p>
        </p:txBody>
      </p:sp>
      <p:sp>
        <p:nvSpPr>
          <p:cNvPr id="42" name="TextBox 42"/>
          <p:cNvSpPr txBox="1"/>
          <p:nvPr/>
        </p:nvSpPr>
        <p:spPr>
          <a:xfrm>
            <a:off x="4739717" y="3667363"/>
            <a:ext cx="1628697" cy="369717"/>
          </a:xfrm>
          <a:prstGeom prst="rect">
            <a:avLst/>
          </a:prstGeom>
          <a:noFill/>
        </p:spPr>
        <p:txBody>
          <a:bodyPr wrap="square">
            <a:spAutoFit/>
          </a:bodyPr>
          <a:lstStyle/>
          <a:p>
            <a:pPr>
              <a:lnSpc>
                <a:spcPts val="1500"/>
              </a:lnSpc>
              <a:defRPr/>
            </a:pPr>
            <a:r>
              <a:rPr lang="zh-CN" altLang="en-US" sz="4000" dirty="0">
                <a:solidFill>
                  <a:schemeClr val="bg1"/>
                </a:solidFill>
                <a:latin typeface="+mj-lt"/>
                <a:ea typeface="微软雅黑" panose="020B0503020204020204" pitchFamily="34" charset="-122"/>
              </a:rPr>
              <a:t>总结</a:t>
            </a:r>
            <a:endParaRPr lang="id-ID" sz="4000" dirty="0">
              <a:solidFill>
                <a:schemeClr val="bg1"/>
              </a:solidFill>
              <a:latin typeface="+mj-lt"/>
              <a:ea typeface="微软雅黑" panose="020B0503020204020204" pitchFamily="34" charset="-122"/>
            </a:endParaRPr>
          </a:p>
        </p:txBody>
      </p:sp>
      <p:sp>
        <p:nvSpPr>
          <p:cNvPr id="43" name="TextBox 42"/>
          <p:cNvSpPr txBox="1"/>
          <p:nvPr/>
        </p:nvSpPr>
        <p:spPr>
          <a:xfrm>
            <a:off x="6672158" y="2758781"/>
            <a:ext cx="1514426" cy="357662"/>
          </a:xfrm>
          <a:prstGeom prst="rect">
            <a:avLst/>
          </a:prstGeom>
          <a:noFill/>
        </p:spPr>
        <p:txBody>
          <a:bodyPr wrap="square">
            <a:spAutoFit/>
          </a:bodyPr>
          <a:lstStyle/>
          <a:p>
            <a:pPr>
              <a:lnSpc>
                <a:spcPts val="1500"/>
              </a:lnSpc>
              <a:defRPr/>
            </a:pPr>
            <a:r>
              <a:rPr lang="zh-CN" altLang="en-US" sz="4000" dirty="0">
                <a:solidFill>
                  <a:schemeClr val="tx1">
                    <a:lumMod val="75000"/>
                    <a:lumOff val="25000"/>
                  </a:schemeClr>
                </a:solidFill>
                <a:latin typeface="+mj-lt"/>
                <a:ea typeface="微软雅黑" panose="020B0503020204020204" pitchFamily="34" charset="-122"/>
              </a:rPr>
              <a:t>展望</a:t>
            </a:r>
            <a:endParaRPr lang="id-ID" sz="4000" dirty="0">
              <a:solidFill>
                <a:schemeClr val="tx1">
                  <a:lumMod val="75000"/>
                  <a:lumOff val="25000"/>
                </a:schemeClr>
              </a:solidFill>
              <a:latin typeface="+mj-lt"/>
              <a:ea typeface="微软雅黑" panose="020B0503020204020204" pitchFamily="34" charset="-122"/>
            </a:endParaRPr>
          </a:p>
        </p:txBody>
      </p:sp>
      <p:sp>
        <p:nvSpPr>
          <p:cNvPr id="44" name="TextBox 11"/>
          <p:cNvSpPr txBox="1"/>
          <p:nvPr/>
        </p:nvSpPr>
        <p:spPr>
          <a:xfrm>
            <a:off x="356668" y="1281667"/>
            <a:ext cx="3212342" cy="4773614"/>
          </a:xfrm>
          <a:prstGeom prst="rect">
            <a:avLst/>
          </a:prstGeom>
          <a:noFill/>
        </p:spPr>
        <p:txBody>
          <a:bodyPr wrap="square" rtlCol="0">
            <a:spAutoFit/>
          </a:bodyPr>
          <a:lstStyle/>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设计了一种基于最小安全距离模型的并道策略，并利用五次多项式算法设计并道轨迹；</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基于车辆二自由度动力学模型建立</a:t>
            </a:r>
            <a:r>
              <a:rPr lang="en-US" altLang="zh-CN" b="1"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MPC</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轨迹跟踪控制器，并验证了控制器对于车速、附着系数均具有良好的适应性；</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基于</a:t>
            </a:r>
            <a:r>
              <a:rPr lang="en-US" altLang="zh-CN" b="1" dirty="0" err="1">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Prescan</a:t>
            </a:r>
            <a:r>
              <a:rPr lang="en-US" altLang="zh-CN" b="1"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/Simulink</a:t>
            </a:r>
            <a:r>
              <a:rPr lang="zh-CN" altLang="en-US" b="1" dirty="0">
                <a:solidFill>
                  <a:schemeClr val="tx1">
                    <a:lumMod val="75000"/>
                    <a:lumOff val="25000"/>
                  </a:schemeClr>
                </a:solidFill>
                <a:latin typeface="楷体" panose="02010609060101010101" pitchFamily="49" charset="-122"/>
                <a:ea typeface="楷体" panose="02010609060101010101" pitchFamily="49" charset="-122"/>
              </a:rPr>
              <a:t>搭建仿真环境，选取两种典型并道场景验证了并道控制算法的准确性和有效性。</a:t>
            </a:r>
          </a:p>
        </p:txBody>
      </p:sp>
      <p:sp>
        <p:nvSpPr>
          <p:cNvPr id="45" name="TextBox 11"/>
          <p:cNvSpPr txBox="1"/>
          <p:nvPr/>
        </p:nvSpPr>
        <p:spPr>
          <a:xfrm>
            <a:off x="8645380" y="2217744"/>
            <a:ext cx="2947291" cy="4053417"/>
          </a:xfrm>
          <a:prstGeom prst="rect">
            <a:avLst/>
          </a:prstGeom>
          <a:noFill/>
        </p:spPr>
        <p:txBody>
          <a:bodyPr wrap="square" rtlCol="0">
            <a:spAutoFit/>
          </a:bodyPr>
          <a:lstStyle/>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对于复杂工况的并道策略设计方法需要进一步完善；</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建立更加精确的车辆动力模型，逐步接近车辆实际运动；</a:t>
            </a: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marL="457200" lvl="0" indent="-457200">
              <a:lnSpc>
                <a:spcPct val="130000"/>
              </a:lnSpc>
              <a:buFont typeface="+mj-lt"/>
              <a:buAutoNum type="alphaUcPeriod"/>
            </a:pPr>
            <a:r>
              <a:rPr lang="zh-CN" altLang="en-US" b="1" dirty="0">
                <a:solidFill>
                  <a:schemeClr val="tx1">
                    <a:lumMod val="75000"/>
                    <a:lumOff val="25000"/>
                  </a:schemeClr>
                </a:solidFill>
                <a:latin typeface="楷体" panose="02010609060101010101" pitchFamily="49" charset="-122"/>
                <a:ea typeface="楷体" panose="02010609060101010101" pitchFamily="49" charset="-122"/>
              </a:rPr>
              <a:t>后续需要进一步在实车上进行实验验证。</a:t>
            </a: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a:p>
            <a:pPr>
              <a:lnSpc>
                <a:spcPct val="130000"/>
              </a:lnSpc>
            </a:pPr>
            <a:endParaRPr lang="en-US" altLang="zh-CN" b="1" dirty="0">
              <a:solidFill>
                <a:schemeClr val="tx1">
                  <a:lumMod val="75000"/>
                  <a:lumOff val="25000"/>
                </a:schemeClr>
              </a:solidFill>
              <a:latin typeface="楷体" panose="02010609060101010101" pitchFamily="49" charset="-122"/>
              <a:ea typeface="楷体" panose="02010609060101010101" pitchFamily="49" charset="-122"/>
            </a:endParaRPr>
          </a:p>
        </p:txBody>
      </p:sp>
      <p:grpSp>
        <p:nvGrpSpPr>
          <p:cNvPr id="46" name="组合 45"/>
          <p:cNvGrpSpPr/>
          <p:nvPr/>
        </p:nvGrpSpPr>
        <p:grpSpPr>
          <a:xfrm>
            <a:off x="382550" y="127877"/>
            <a:ext cx="563775" cy="563774"/>
            <a:chOff x="9288550" y="2729429"/>
            <a:chExt cx="1713834" cy="1713832"/>
          </a:xfrm>
        </p:grpSpPr>
        <p:sp>
          <p:nvSpPr>
            <p:cNvPr id="47" name="椭圆 46"/>
            <p:cNvSpPr/>
            <p:nvPr/>
          </p:nvSpPr>
          <p:spPr bwMode="auto">
            <a:xfrm>
              <a:off x="9288550" y="2729429"/>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8" name="椭圆 47"/>
            <p:cNvSpPr/>
            <p:nvPr/>
          </p:nvSpPr>
          <p:spPr bwMode="auto">
            <a:xfrm>
              <a:off x="9386170" y="2827049"/>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grpSp>
          <p:nvGrpSpPr>
            <p:cNvPr id="49" name="组合 48"/>
            <p:cNvGrpSpPr/>
            <p:nvPr/>
          </p:nvGrpSpPr>
          <p:grpSpPr>
            <a:xfrm>
              <a:off x="9817326" y="3159636"/>
              <a:ext cx="874002" cy="896963"/>
              <a:chOff x="6977106" y="5390840"/>
              <a:chExt cx="906463" cy="930275"/>
            </a:xfrm>
            <a:solidFill>
              <a:schemeClr val="bg1"/>
            </a:solidFill>
          </p:grpSpPr>
          <p:sp>
            <p:nvSpPr>
              <p:cNvPr id="50" name="Freeform 9"/>
              <p:cNvSpPr>
                <a:spLocks/>
              </p:cNvSpPr>
              <p:nvPr/>
            </p:nvSpPr>
            <p:spPr bwMode="auto">
              <a:xfrm>
                <a:off x="7370806" y="5622615"/>
                <a:ext cx="512763" cy="550863"/>
              </a:xfrm>
              <a:custGeom>
                <a:avLst/>
                <a:gdLst>
                  <a:gd name="T0" fmla="*/ 132 w 135"/>
                  <a:gd name="T1" fmla="*/ 17 h 145"/>
                  <a:gd name="T2" fmla="*/ 116 w 135"/>
                  <a:gd name="T3" fmla="*/ 4 h 145"/>
                  <a:gd name="T4" fmla="*/ 107 w 135"/>
                  <a:gd name="T5" fmla="*/ 3 h 145"/>
                  <a:gd name="T6" fmla="*/ 20 w 135"/>
                  <a:gd name="T7" fmla="*/ 97 h 145"/>
                  <a:gd name="T8" fmla="*/ 0 w 135"/>
                  <a:gd name="T9" fmla="*/ 121 h 145"/>
                  <a:gd name="T10" fmla="*/ 26 w 135"/>
                  <a:gd name="T11" fmla="*/ 145 h 145"/>
                  <a:gd name="T12" fmla="*/ 35 w 135"/>
                  <a:gd name="T13" fmla="*/ 133 h 145"/>
                  <a:gd name="T14" fmla="*/ 46 w 135"/>
                  <a:gd name="T15" fmla="*/ 122 h 145"/>
                  <a:gd name="T16" fmla="*/ 46 w 135"/>
                  <a:gd name="T17" fmla="*/ 121 h 145"/>
                  <a:gd name="T18" fmla="*/ 47 w 135"/>
                  <a:gd name="T19" fmla="*/ 120 h 145"/>
                  <a:gd name="T20" fmla="*/ 132 w 135"/>
                  <a:gd name="T21" fmla="*/ 26 h 145"/>
                  <a:gd name="T22" fmla="*/ 132 w 135"/>
                  <a:gd name="T23"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45">
                    <a:moveTo>
                      <a:pt x="132" y="17"/>
                    </a:moveTo>
                    <a:cubicBezTo>
                      <a:pt x="116" y="4"/>
                      <a:pt x="116" y="4"/>
                      <a:pt x="116" y="4"/>
                    </a:cubicBezTo>
                    <a:cubicBezTo>
                      <a:pt x="113" y="1"/>
                      <a:pt x="110" y="0"/>
                      <a:pt x="107" y="3"/>
                    </a:cubicBezTo>
                    <a:cubicBezTo>
                      <a:pt x="20" y="97"/>
                      <a:pt x="20" y="97"/>
                      <a:pt x="20" y="97"/>
                    </a:cubicBezTo>
                    <a:cubicBezTo>
                      <a:pt x="0" y="121"/>
                      <a:pt x="0" y="121"/>
                      <a:pt x="0" y="121"/>
                    </a:cubicBezTo>
                    <a:cubicBezTo>
                      <a:pt x="26" y="145"/>
                      <a:pt x="26" y="145"/>
                      <a:pt x="26" y="145"/>
                    </a:cubicBezTo>
                    <a:cubicBezTo>
                      <a:pt x="35" y="133"/>
                      <a:pt x="35" y="133"/>
                      <a:pt x="35" y="133"/>
                    </a:cubicBezTo>
                    <a:cubicBezTo>
                      <a:pt x="40" y="128"/>
                      <a:pt x="44" y="124"/>
                      <a:pt x="46" y="122"/>
                    </a:cubicBezTo>
                    <a:cubicBezTo>
                      <a:pt x="46" y="121"/>
                      <a:pt x="46" y="121"/>
                      <a:pt x="46" y="121"/>
                    </a:cubicBezTo>
                    <a:cubicBezTo>
                      <a:pt x="47" y="120"/>
                      <a:pt x="47" y="120"/>
                      <a:pt x="47" y="120"/>
                    </a:cubicBezTo>
                    <a:cubicBezTo>
                      <a:pt x="132" y="26"/>
                      <a:pt x="132" y="26"/>
                      <a:pt x="132" y="26"/>
                    </a:cubicBezTo>
                    <a:cubicBezTo>
                      <a:pt x="135" y="23"/>
                      <a:pt x="135" y="20"/>
                      <a:pt x="13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0"/>
              <p:cNvSpPr>
                <a:spLocks/>
              </p:cNvSpPr>
              <p:nvPr/>
            </p:nvSpPr>
            <p:spPr bwMode="auto">
              <a:xfrm>
                <a:off x="7245393" y="6124265"/>
                <a:ext cx="187325" cy="196850"/>
              </a:xfrm>
              <a:custGeom>
                <a:avLst/>
                <a:gdLst>
                  <a:gd name="T0" fmla="*/ 23 w 49"/>
                  <a:gd name="T1" fmla="*/ 0 h 52"/>
                  <a:gd name="T2" fmla="*/ 2 w 49"/>
                  <a:gd name="T3" fmla="*/ 45 h 52"/>
                  <a:gd name="T4" fmla="*/ 8 w 49"/>
                  <a:gd name="T5" fmla="*/ 50 h 52"/>
                  <a:gd name="T6" fmla="*/ 49 w 49"/>
                  <a:gd name="T7" fmla="*/ 23 h 52"/>
                  <a:gd name="T8" fmla="*/ 23 w 49"/>
                  <a:gd name="T9" fmla="*/ 0 h 52"/>
                </a:gdLst>
                <a:ahLst/>
                <a:cxnLst>
                  <a:cxn ang="0">
                    <a:pos x="T0" y="T1"/>
                  </a:cxn>
                  <a:cxn ang="0">
                    <a:pos x="T2" y="T3"/>
                  </a:cxn>
                  <a:cxn ang="0">
                    <a:pos x="T4" y="T5"/>
                  </a:cxn>
                  <a:cxn ang="0">
                    <a:pos x="T6" y="T7"/>
                  </a:cxn>
                  <a:cxn ang="0">
                    <a:pos x="T8" y="T9"/>
                  </a:cxn>
                </a:cxnLst>
                <a:rect l="0" t="0" r="r" b="b"/>
                <a:pathLst>
                  <a:path w="49" h="52">
                    <a:moveTo>
                      <a:pt x="23" y="0"/>
                    </a:moveTo>
                    <a:cubicBezTo>
                      <a:pt x="23" y="0"/>
                      <a:pt x="5" y="33"/>
                      <a:pt x="2" y="45"/>
                    </a:cubicBezTo>
                    <a:cubicBezTo>
                      <a:pt x="0" y="52"/>
                      <a:pt x="2" y="52"/>
                      <a:pt x="8" y="50"/>
                    </a:cubicBezTo>
                    <a:cubicBezTo>
                      <a:pt x="21" y="45"/>
                      <a:pt x="49" y="23"/>
                      <a:pt x="49" y="23"/>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1"/>
              <p:cNvSpPr>
                <a:spLocks/>
              </p:cNvSpPr>
              <p:nvPr/>
            </p:nvSpPr>
            <p:spPr bwMode="auto">
              <a:xfrm>
                <a:off x="7416843" y="5998853"/>
                <a:ext cx="261938" cy="292100"/>
              </a:xfrm>
              <a:custGeom>
                <a:avLst/>
                <a:gdLst>
                  <a:gd name="T0" fmla="*/ 0 w 69"/>
                  <a:gd name="T1" fmla="*/ 77 h 77"/>
                  <a:gd name="T2" fmla="*/ 28 w 69"/>
                  <a:gd name="T3" fmla="*/ 77 h 77"/>
                  <a:gd name="T4" fmla="*/ 39 w 69"/>
                  <a:gd name="T5" fmla="*/ 77 h 77"/>
                  <a:gd name="T6" fmla="*/ 57 w 69"/>
                  <a:gd name="T7" fmla="*/ 77 h 77"/>
                  <a:gd name="T8" fmla="*/ 69 w 69"/>
                  <a:gd name="T9" fmla="*/ 63 h 77"/>
                  <a:gd name="T10" fmla="*/ 69 w 69"/>
                  <a:gd name="T11" fmla="*/ 27 h 77"/>
                  <a:gd name="T12" fmla="*/ 69 w 69"/>
                  <a:gd name="T13" fmla="*/ 0 h 77"/>
                  <a:gd name="T14" fmla="*/ 16 w 69"/>
                  <a:gd name="T15" fmla="*/ 61 h 77"/>
                  <a:gd name="T16" fmla="*/ 0 w 6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0" y="77"/>
                    </a:moveTo>
                    <a:cubicBezTo>
                      <a:pt x="28" y="77"/>
                      <a:pt x="28" y="77"/>
                      <a:pt x="28" y="77"/>
                    </a:cubicBezTo>
                    <a:cubicBezTo>
                      <a:pt x="39" y="77"/>
                      <a:pt x="39" y="77"/>
                      <a:pt x="39" y="77"/>
                    </a:cubicBezTo>
                    <a:cubicBezTo>
                      <a:pt x="57" y="77"/>
                      <a:pt x="57" y="77"/>
                      <a:pt x="57" y="77"/>
                    </a:cubicBezTo>
                    <a:cubicBezTo>
                      <a:pt x="65" y="77"/>
                      <a:pt x="69" y="71"/>
                      <a:pt x="69" y="63"/>
                    </a:cubicBezTo>
                    <a:cubicBezTo>
                      <a:pt x="69" y="63"/>
                      <a:pt x="69" y="44"/>
                      <a:pt x="69" y="27"/>
                    </a:cubicBezTo>
                    <a:cubicBezTo>
                      <a:pt x="69" y="21"/>
                      <a:pt x="69" y="5"/>
                      <a:pt x="69" y="0"/>
                    </a:cubicBezTo>
                    <a:cubicBezTo>
                      <a:pt x="16" y="61"/>
                      <a:pt x="16" y="61"/>
                      <a:pt x="16" y="61"/>
                    </a:cubicBezTo>
                    <a:cubicBezTo>
                      <a:pt x="16" y="61"/>
                      <a:pt x="2" y="76"/>
                      <a:pt x="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2"/>
              <p:cNvSpPr>
                <a:spLocks noEditPoints="1"/>
              </p:cNvSpPr>
              <p:nvPr/>
            </p:nvSpPr>
            <p:spPr bwMode="auto">
              <a:xfrm>
                <a:off x="6977106" y="5390840"/>
                <a:ext cx="717550" cy="900113"/>
              </a:xfrm>
              <a:custGeom>
                <a:avLst/>
                <a:gdLst>
                  <a:gd name="T0" fmla="*/ 172 w 189"/>
                  <a:gd name="T1" fmla="*/ 87 h 237"/>
                  <a:gd name="T2" fmla="*/ 185 w 189"/>
                  <a:gd name="T3" fmla="*/ 72 h 237"/>
                  <a:gd name="T4" fmla="*/ 185 w 189"/>
                  <a:gd name="T5" fmla="*/ 12 h 237"/>
                  <a:gd name="T6" fmla="*/ 173 w 189"/>
                  <a:gd name="T7" fmla="*/ 0 h 237"/>
                  <a:gd name="T8" fmla="*/ 12 w 189"/>
                  <a:gd name="T9" fmla="*/ 0 h 237"/>
                  <a:gd name="T10" fmla="*/ 0 w 189"/>
                  <a:gd name="T11" fmla="*/ 12 h 237"/>
                  <a:gd name="T12" fmla="*/ 0 w 189"/>
                  <a:gd name="T13" fmla="*/ 104 h 237"/>
                  <a:gd name="T14" fmla="*/ 0 w 189"/>
                  <a:gd name="T15" fmla="*/ 110 h 237"/>
                  <a:gd name="T16" fmla="*/ 0 w 189"/>
                  <a:gd name="T17" fmla="*/ 122 h 237"/>
                  <a:gd name="T18" fmla="*/ 0 w 189"/>
                  <a:gd name="T19" fmla="*/ 131 h 237"/>
                  <a:gd name="T20" fmla="*/ 0 w 189"/>
                  <a:gd name="T21" fmla="*/ 225 h 237"/>
                  <a:gd name="T22" fmla="*/ 12 w 189"/>
                  <a:gd name="T23" fmla="*/ 237 h 237"/>
                  <a:gd name="T24" fmla="*/ 54 w 189"/>
                  <a:gd name="T25" fmla="*/ 237 h 237"/>
                  <a:gd name="T26" fmla="*/ 59 w 189"/>
                  <a:gd name="T27" fmla="*/ 237 h 237"/>
                  <a:gd name="T28" fmla="*/ 63 w 189"/>
                  <a:gd name="T29" fmla="*/ 237 h 237"/>
                  <a:gd name="T30" fmla="*/ 87 w 189"/>
                  <a:gd name="T31" fmla="*/ 181 h 237"/>
                  <a:gd name="T32" fmla="*/ 172 w 189"/>
                  <a:gd name="T33" fmla="*/ 87 h 237"/>
                  <a:gd name="T34" fmla="*/ 31 w 189"/>
                  <a:gd name="T35" fmla="*/ 23 h 237"/>
                  <a:gd name="T36" fmla="*/ 153 w 189"/>
                  <a:gd name="T37" fmla="*/ 23 h 237"/>
                  <a:gd name="T38" fmla="*/ 162 w 189"/>
                  <a:gd name="T39" fmla="*/ 32 h 237"/>
                  <a:gd name="T40" fmla="*/ 153 w 189"/>
                  <a:gd name="T41" fmla="*/ 41 h 237"/>
                  <a:gd name="T42" fmla="*/ 31 w 189"/>
                  <a:gd name="T43" fmla="*/ 41 h 237"/>
                  <a:gd name="T44" fmla="*/ 23 w 189"/>
                  <a:gd name="T45" fmla="*/ 32 h 237"/>
                  <a:gd name="T46" fmla="*/ 31 w 189"/>
                  <a:gd name="T47" fmla="*/ 23 h 237"/>
                  <a:gd name="T48" fmla="*/ 31 w 189"/>
                  <a:gd name="T49" fmla="*/ 64 h 237"/>
                  <a:gd name="T50" fmla="*/ 153 w 189"/>
                  <a:gd name="T51" fmla="*/ 64 h 237"/>
                  <a:gd name="T52" fmla="*/ 162 w 189"/>
                  <a:gd name="T53" fmla="*/ 72 h 237"/>
                  <a:gd name="T54" fmla="*/ 153 w 189"/>
                  <a:gd name="T55" fmla="*/ 81 h 237"/>
                  <a:gd name="T56" fmla="*/ 31 w 189"/>
                  <a:gd name="T57" fmla="*/ 81 h 237"/>
                  <a:gd name="T58" fmla="*/ 23 w 189"/>
                  <a:gd name="T59" fmla="*/ 72 h 237"/>
                  <a:gd name="T60" fmla="*/ 31 w 189"/>
                  <a:gd name="T61" fmla="*/ 64 h 237"/>
                  <a:gd name="T62" fmla="*/ 31 w 189"/>
                  <a:gd name="T63" fmla="*/ 122 h 237"/>
                  <a:gd name="T64" fmla="*/ 23 w 189"/>
                  <a:gd name="T65" fmla="*/ 113 h 237"/>
                  <a:gd name="T66" fmla="*/ 31 w 189"/>
                  <a:gd name="T67" fmla="*/ 104 h 237"/>
                  <a:gd name="T68" fmla="*/ 107 w 189"/>
                  <a:gd name="T69" fmla="*/ 104 h 237"/>
                  <a:gd name="T70" fmla="*/ 115 w 189"/>
                  <a:gd name="T71" fmla="*/ 113 h 237"/>
                  <a:gd name="T72" fmla="*/ 107 w 189"/>
                  <a:gd name="T73" fmla="*/ 122 h 237"/>
                  <a:gd name="T74" fmla="*/ 31 w 189"/>
                  <a:gd name="T75"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37">
                    <a:moveTo>
                      <a:pt x="172" y="87"/>
                    </a:moveTo>
                    <a:cubicBezTo>
                      <a:pt x="189" y="68"/>
                      <a:pt x="185" y="72"/>
                      <a:pt x="185" y="72"/>
                    </a:cubicBezTo>
                    <a:cubicBezTo>
                      <a:pt x="185" y="12"/>
                      <a:pt x="185" y="12"/>
                      <a:pt x="185" y="12"/>
                    </a:cubicBezTo>
                    <a:cubicBezTo>
                      <a:pt x="185" y="4"/>
                      <a:pt x="181" y="0"/>
                      <a:pt x="173" y="0"/>
                    </a:cubicBezTo>
                    <a:cubicBezTo>
                      <a:pt x="12" y="0"/>
                      <a:pt x="12" y="0"/>
                      <a:pt x="12" y="0"/>
                    </a:cubicBezTo>
                    <a:cubicBezTo>
                      <a:pt x="4" y="0"/>
                      <a:pt x="0" y="4"/>
                      <a:pt x="0" y="12"/>
                    </a:cubicBezTo>
                    <a:cubicBezTo>
                      <a:pt x="0" y="104"/>
                      <a:pt x="0" y="104"/>
                      <a:pt x="0" y="104"/>
                    </a:cubicBezTo>
                    <a:cubicBezTo>
                      <a:pt x="0" y="110"/>
                      <a:pt x="0" y="110"/>
                      <a:pt x="0" y="110"/>
                    </a:cubicBezTo>
                    <a:cubicBezTo>
                      <a:pt x="0" y="122"/>
                      <a:pt x="0" y="122"/>
                      <a:pt x="0" y="122"/>
                    </a:cubicBezTo>
                    <a:cubicBezTo>
                      <a:pt x="0" y="131"/>
                      <a:pt x="0" y="131"/>
                      <a:pt x="0" y="131"/>
                    </a:cubicBezTo>
                    <a:cubicBezTo>
                      <a:pt x="0" y="225"/>
                      <a:pt x="0" y="225"/>
                      <a:pt x="0" y="225"/>
                    </a:cubicBezTo>
                    <a:cubicBezTo>
                      <a:pt x="0" y="233"/>
                      <a:pt x="4" y="237"/>
                      <a:pt x="12" y="237"/>
                    </a:cubicBezTo>
                    <a:cubicBezTo>
                      <a:pt x="54" y="237"/>
                      <a:pt x="54" y="237"/>
                      <a:pt x="54" y="237"/>
                    </a:cubicBezTo>
                    <a:cubicBezTo>
                      <a:pt x="59" y="237"/>
                      <a:pt x="59" y="237"/>
                      <a:pt x="59" y="237"/>
                    </a:cubicBezTo>
                    <a:cubicBezTo>
                      <a:pt x="63" y="237"/>
                      <a:pt x="63" y="237"/>
                      <a:pt x="63" y="237"/>
                    </a:cubicBezTo>
                    <a:cubicBezTo>
                      <a:pt x="87" y="181"/>
                      <a:pt x="87" y="181"/>
                      <a:pt x="87" y="181"/>
                    </a:cubicBezTo>
                    <a:lnTo>
                      <a:pt x="172" y="87"/>
                    </a:lnTo>
                    <a:close/>
                    <a:moveTo>
                      <a:pt x="31" y="23"/>
                    </a:moveTo>
                    <a:cubicBezTo>
                      <a:pt x="153" y="23"/>
                      <a:pt x="153" y="23"/>
                      <a:pt x="153" y="23"/>
                    </a:cubicBezTo>
                    <a:cubicBezTo>
                      <a:pt x="158" y="23"/>
                      <a:pt x="162" y="27"/>
                      <a:pt x="162" y="32"/>
                    </a:cubicBezTo>
                    <a:cubicBezTo>
                      <a:pt x="162" y="37"/>
                      <a:pt x="158" y="41"/>
                      <a:pt x="153" y="41"/>
                    </a:cubicBezTo>
                    <a:cubicBezTo>
                      <a:pt x="31" y="41"/>
                      <a:pt x="31" y="41"/>
                      <a:pt x="31" y="41"/>
                    </a:cubicBezTo>
                    <a:cubicBezTo>
                      <a:pt x="27" y="41"/>
                      <a:pt x="23" y="37"/>
                      <a:pt x="23" y="32"/>
                    </a:cubicBezTo>
                    <a:cubicBezTo>
                      <a:pt x="23" y="27"/>
                      <a:pt x="27" y="23"/>
                      <a:pt x="31" y="23"/>
                    </a:cubicBezTo>
                    <a:close/>
                    <a:moveTo>
                      <a:pt x="31" y="64"/>
                    </a:moveTo>
                    <a:cubicBezTo>
                      <a:pt x="153" y="64"/>
                      <a:pt x="153" y="64"/>
                      <a:pt x="153" y="64"/>
                    </a:cubicBezTo>
                    <a:cubicBezTo>
                      <a:pt x="158" y="64"/>
                      <a:pt x="162" y="68"/>
                      <a:pt x="162" y="72"/>
                    </a:cubicBezTo>
                    <a:cubicBezTo>
                      <a:pt x="162" y="77"/>
                      <a:pt x="158" y="81"/>
                      <a:pt x="153" y="81"/>
                    </a:cubicBezTo>
                    <a:cubicBezTo>
                      <a:pt x="31" y="81"/>
                      <a:pt x="31" y="81"/>
                      <a:pt x="31" y="81"/>
                    </a:cubicBezTo>
                    <a:cubicBezTo>
                      <a:pt x="27" y="81"/>
                      <a:pt x="23" y="77"/>
                      <a:pt x="23" y="72"/>
                    </a:cubicBezTo>
                    <a:cubicBezTo>
                      <a:pt x="23" y="68"/>
                      <a:pt x="27" y="64"/>
                      <a:pt x="31" y="64"/>
                    </a:cubicBezTo>
                    <a:close/>
                    <a:moveTo>
                      <a:pt x="31" y="122"/>
                    </a:moveTo>
                    <a:cubicBezTo>
                      <a:pt x="27" y="122"/>
                      <a:pt x="23" y="118"/>
                      <a:pt x="23" y="113"/>
                    </a:cubicBezTo>
                    <a:cubicBezTo>
                      <a:pt x="23" y="108"/>
                      <a:pt x="27" y="104"/>
                      <a:pt x="31" y="104"/>
                    </a:cubicBezTo>
                    <a:cubicBezTo>
                      <a:pt x="107" y="104"/>
                      <a:pt x="107" y="104"/>
                      <a:pt x="107" y="104"/>
                    </a:cubicBezTo>
                    <a:cubicBezTo>
                      <a:pt x="111" y="104"/>
                      <a:pt x="115" y="108"/>
                      <a:pt x="115" y="113"/>
                    </a:cubicBezTo>
                    <a:cubicBezTo>
                      <a:pt x="115" y="118"/>
                      <a:pt x="111" y="122"/>
                      <a:pt x="107" y="122"/>
                    </a:cubicBezTo>
                    <a:lnTo>
                      <a:pt x="3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138818130"/>
      </p:ext>
    </p:extLst>
  </p:cSld>
  <p:clrMapOvr>
    <a:masterClrMapping/>
  </p:clrMapOvr>
  <mc:AlternateContent xmlns:mc="http://schemas.openxmlformats.org/markup-compatibility/2006" xmlns:p14="http://schemas.microsoft.com/office/powerpoint/2010/main">
    <mc:Choice Requires="p14">
      <p:transition p14:dur="0" advTm="74793"/>
    </mc:Choice>
    <mc:Fallback xmlns="">
      <p:transition advTm="74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1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899507" y="4110645"/>
            <a:ext cx="4516120" cy="398780"/>
          </a:xfrm>
          <a:prstGeom prst="rect">
            <a:avLst/>
          </a:prstGeom>
          <a:noFill/>
        </p:spPr>
        <p:txBody>
          <a:bodyPr wrap="none" rtlCol="0">
            <a:spAutoFit/>
          </a:bodyPr>
          <a:lstStyle/>
          <a:p>
            <a:pPr eaLnBrk="1" hangingPunct="1"/>
            <a:r>
              <a:rPr lang="en-US" altLang="zh-CN" sz="2000" spc="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rPr>
              <a:t>感谢各位老师的批评指正</a:t>
            </a:r>
            <a:r>
              <a:rPr lang="en-US" altLang="zh-CN" sz="2000" spc="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3668344" y="5339774"/>
            <a:ext cx="22275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答辩人：李佳骏</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sp>
        <p:nvSpPr>
          <p:cNvPr id="33" name="文本框 32"/>
          <p:cNvSpPr txBox="1"/>
          <p:nvPr/>
        </p:nvSpPr>
        <p:spPr>
          <a:xfrm>
            <a:off x="7114804" y="5339774"/>
            <a:ext cx="2519680" cy="445135"/>
          </a:xfrm>
          <a:prstGeom prst="rect">
            <a:avLst/>
          </a:prstGeom>
          <a:noFill/>
        </p:spPr>
        <p:txBody>
          <a:bodyPr wrap="none" rtlCol="0">
            <a:spAutoFit/>
          </a:bodyPr>
          <a:lstStyle/>
          <a:p>
            <a:r>
              <a:rPr lang="zh-CN" altLang="en-US" sz="2300" dirty="0">
                <a:solidFill>
                  <a:srgbClr val="224982"/>
                </a:solidFill>
                <a:latin typeface="方正兰亭中黑_GBK" panose="02000000000000000000" pitchFamily="2" charset="-122"/>
                <a:ea typeface="方正兰亭中黑_GBK" panose="02000000000000000000" pitchFamily="2" charset="-122"/>
              </a:rPr>
              <a:t>指导老师：李琳辉</a:t>
            </a:r>
            <a:endParaRPr lang="zh-CN" altLang="en-US" sz="2300" dirty="0">
              <a:solidFill>
                <a:srgbClr val="565656"/>
              </a:solidFill>
              <a:latin typeface="方正兰亭中黑_GBK" panose="02000000000000000000" pitchFamily="2" charset="-122"/>
              <a:ea typeface="方正兰亭中黑_GBK" panose="02000000000000000000" pitchFamily="2" charset="-122"/>
            </a:endParaRPr>
          </a:p>
        </p:txBody>
      </p:sp>
      <p:grpSp>
        <p:nvGrpSpPr>
          <p:cNvPr id="34" name="组合 33"/>
          <p:cNvGrpSpPr/>
          <p:nvPr/>
        </p:nvGrpSpPr>
        <p:grpSpPr>
          <a:xfrm>
            <a:off x="6727615" y="5380063"/>
            <a:ext cx="377825" cy="377825"/>
            <a:chOff x="7612018" y="5380063"/>
            <a:chExt cx="377825" cy="377825"/>
          </a:xfrm>
        </p:grpSpPr>
        <p:sp>
          <p:nvSpPr>
            <p:cNvPr id="35" name="椭圆 34"/>
            <p:cNvSpPr/>
            <p:nvPr/>
          </p:nvSpPr>
          <p:spPr>
            <a:xfrm>
              <a:off x="7612018"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6" name="组合 35"/>
            <p:cNvGrpSpPr>
              <a:grpSpLocks noChangeAspect="1"/>
            </p:cNvGrpSpPr>
            <p:nvPr/>
          </p:nvGrpSpPr>
          <p:grpSpPr>
            <a:xfrm>
              <a:off x="7707997" y="5400481"/>
              <a:ext cx="185866" cy="308489"/>
              <a:chOff x="6499674" y="3862507"/>
              <a:chExt cx="323003" cy="536101"/>
            </a:xfrm>
            <a:solidFill>
              <a:schemeClr val="bg1"/>
            </a:solidFill>
          </p:grpSpPr>
          <p:sp>
            <p:nvSpPr>
              <p:cNvPr id="37"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39" name="组合 38"/>
          <p:cNvGrpSpPr/>
          <p:nvPr/>
        </p:nvGrpSpPr>
        <p:grpSpPr>
          <a:xfrm>
            <a:off x="3290519" y="5380063"/>
            <a:ext cx="377825" cy="377825"/>
            <a:chOff x="4312082" y="5380063"/>
            <a:chExt cx="377825" cy="377825"/>
          </a:xfrm>
        </p:grpSpPr>
        <p:sp>
          <p:nvSpPr>
            <p:cNvPr id="40" name="椭圆 39"/>
            <p:cNvSpPr/>
            <p:nvPr/>
          </p:nvSpPr>
          <p:spPr>
            <a:xfrm>
              <a:off x="4312082" y="5380063"/>
              <a:ext cx="377825" cy="377825"/>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Freeform 25"/>
            <p:cNvSpPr>
              <a:spLocks noEditPoints="1" noChangeArrowheads="1"/>
            </p:cNvSpPr>
            <p:nvPr/>
          </p:nvSpPr>
          <p:spPr bwMode="auto">
            <a:xfrm>
              <a:off x="4400212" y="5409544"/>
              <a:ext cx="207179" cy="299426"/>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grpSp>
      <p:sp>
        <p:nvSpPr>
          <p:cNvPr id="42" name="TextBox 24"/>
          <p:cNvSpPr txBox="1"/>
          <p:nvPr/>
        </p:nvSpPr>
        <p:spPr>
          <a:xfrm>
            <a:off x="12775548" y="5787271"/>
            <a:ext cx="877163" cy="369332"/>
          </a:xfrm>
          <a:prstGeom prst="rect">
            <a:avLst/>
          </a:prstGeom>
          <a:noFill/>
        </p:spPr>
        <p:txBody>
          <a:bodyPr wrap="none" rtlCol="0">
            <a:spAutoFit/>
          </a:bodyPr>
          <a:lstStyle/>
          <a:p>
            <a:r>
              <a:rPr lang="zh-CN" altLang="en-US" dirty="0"/>
              <a:t>延时符</a:t>
            </a:r>
          </a:p>
        </p:txBody>
      </p:sp>
      <p:sp>
        <p:nvSpPr>
          <p:cNvPr id="8" name="矩形 7"/>
          <p:cNvSpPr/>
          <p:nvPr/>
        </p:nvSpPr>
        <p:spPr>
          <a:xfrm>
            <a:off x="4448493" y="2111375"/>
            <a:ext cx="3295015" cy="1198880"/>
          </a:xfrm>
          <a:prstGeom prst="rect">
            <a:avLst/>
          </a:prstGeom>
          <a:noFill/>
          <a:ln>
            <a:noFill/>
          </a:ln>
        </p:spPr>
        <p:txBody>
          <a:bodyPr wrap="none" rtlCol="0" anchor="t">
            <a:spAutoFit/>
          </a:bodyPr>
          <a:lstStyle/>
          <a:p>
            <a:pPr algn="ctr"/>
            <a:r>
              <a:rPr lang="en-US" altLang="zh-CN" sz="7200" b="1">
                <a:solidFill>
                  <a:srgbClr val="224982"/>
                </a:solidFill>
                <a:effectLst>
                  <a:outerShdw blurRad="38100" dist="25400" dir="5400000" algn="ctr" rotWithShape="0">
                    <a:srgbClr val="6E747A">
                      <a:alpha val="43000"/>
                    </a:srgbClr>
                  </a:outerShdw>
                </a:effectLst>
              </a:rPr>
              <a:t>THANKS</a:t>
            </a:r>
          </a:p>
        </p:txBody>
      </p:sp>
    </p:spTree>
  </p:cSld>
  <p:clrMapOvr>
    <a:masterClrMapping/>
  </p:clrMapOvr>
  <mc:AlternateContent xmlns:mc="http://schemas.openxmlformats.org/markup-compatibility/2006" xmlns:p14="http://schemas.microsoft.com/office/powerpoint/2010/main">
    <mc:Choice Requires="p14">
      <p:transition p14:dur="0" advClick="0" advTm="3"/>
    </mc:Choice>
    <mc:Fallback xmlns="">
      <p:transition advClick="0" advTm="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998"/>
          </a:xfrm>
          <a:prstGeom prst="rect">
            <a:avLst/>
          </a:prstGeom>
          <a:noFill/>
        </p:spPr>
        <p:txBody>
          <a:bodyPr wrap="square" rtlCol="0">
            <a:spAutoFit/>
          </a:bodyPr>
          <a:lstStyle/>
          <a:p>
            <a:r>
              <a:rPr lang="zh-CN" altLang="en-US" sz="3000" dirty="0">
                <a:solidFill>
                  <a:srgbClr val="224982"/>
                </a:solidFill>
                <a:latin typeface="微软雅黑" panose="020B0503020204020204" pitchFamily="34" charset="-122"/>
                <a:ea typeface="微软雅黑" panose="020B0503020204020204" pitchFamily="34" charset="-122"/>
              </a:rPr>
              <a:t>第一部分</a:t>
            </a:r>
          </a:p>
        </p:txBody>
      </p:sp>
      <p:sp>
        <p:nvSpPr>
          <p:cNvPr id="39" name="文本框 38"/>
          <p:cNvSpPr txBox="1"/>
          <p:nvPr/>
        </p:nvSpPr>
        <p:spPr bwMode="auto">
          <a:xfrm>
            <a:off x="2771775" y="3321050"/>
            <a:ext cx="5890895" cy="707886"/>
          </a:xfrm>
          <a:prstGeom prst="rect">
            <a:avLst/>
          </a:prstGeom>
          <a:noFill/>
        </p:spPr>
        <p:txBody>
          <a:bodyPr wrap="square">
            <a:spAutoFit/>
          </a:bodyPr>
          <a:lstStyle/>
          <a:p>
            <a:pPr algn="l" defTabSz="685800">
              <a:defRPr/>
            </a:pPr>
            <a:r>
              <a:rPr lang="zh-CN" altLang="en-US" sz="4000" b="1" dirty="0">
                <a:solidFill>
                  <a:srgbClr val="224982"/>
                </a:solidFill>
                <a:latin typeface="Arial" panose="020B0604020202020204"/>
                <a:ea typeface="微软雅黑" panose="020B0503020204020204" pitchFamily="34" charset="-122"/>
              </a:rPr>
              <a:t>研究背景及意义</a:t>
            </a:r>
          </a:p>
        </p:txBody>
      </p:sp>
      <p:grpSp>
        <p:nvGrpSpPr>
          <p:cNvPr id="54" name="组合 53"/>
          <p:cNvGrpSpPr/>
          <p:nvPr/>
        </p:nvGrpSpPr>
        <p:grpSpPr>
          <a:xfrm>
            <a:off x="585787" y="2208100"/>
            <a:ext cx="1940904" cy="1940901"/>
            <a:chOff x="1494345" y="2378415"/>
            <a:chExt cx="1713834" cy="1713832"/>
          </a:xfrm>
        </p:grpSpPr>
        <p:sp>
          <p:nvSpPr>
            <p:cNvPr id="55" name="椭圆 54"/>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56" name="椭圆 55"/>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57"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0" advTm="144"/>
    </mc:Choice>
    <mc:Fallback xmlns="">
      <p:transition advTm="14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27580" cy="445135"/>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研究背景及意义</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5" name="组合 34">
            <a:extLst>
              <a:ext uri="{FF2B5EF4-FFF2-40B4-BE49-F238E27FC236}">
                <a16:creationId xmlns:a16="http://schemas.microsoft.com/office/drawing/2014/main" id="{E71E9401-1F95-4FCE-8C5D-DCA2E041AE0E}"/>
              </a:ext>
            </a:extLst>
          </p:cNvPr>
          <p:cNvGrpSpPr/>
          <p:nvPr/>
        </p:nvGrpSpPr>
        <p:grpSpPr>
          <a:xfrm>
            <a:off x="995146" y="798960"/>
            <a:ext cx="11117965" cy="5763766"/>
            <a:chOff x="995146" y="613333"/>
            <a:chExt cx="11137453" cy="6065075"/>
          </a:xfrm>
        </p:grpSpPr>
        <p:sp>
          <p:nvSpPr>
            <p:cNvPr id="36" name="矩形 35">
              <a:extLst>
                <a:ext uri="{FF2B5EF4-FFF2-40B4-BE49-F238E27FC236}">
                  <a16:creationId xmlns:a16="http://schemas.microsoft.com/office/drawing/2014/main" id="{16773741-3C0B-4CCD-9899-0682B4F8CD54}"/>
                </a:ext>
              </a:extLst>
            </p:cNvPr>
            <p:cNvSpPr/>
            <p:nvPr/>
          </p:nvSpPr>
          <p:spPr>
            <a:xfrm>
              <a:off x="7240073" y="2815636"/>
              <a:ext cx="184731" cy="369332"/>
            </a:xfrm>
            <a:prstGeom prst="rect">
              <a:avLst/>
            </a:prstGeom>
          </p:spPr>
          <p:txBody>
            <a:bodyPr wrap="none">
              <a:spAutoFit/>
            </a:bodyPr>
            <a:lstStyle/>
            <a:p>
              <a:endParaRPr lang="zh-CN" altLang="en-US" dirty="0"/>
            </a:p>
          </p:txBody>
        </p:sp>
        <p:pic>
          <p:nvPicPr>
            <p:cNvPr id="39" name="图片 38">
              <a:extLst>
                <a:ext uri="{FF2B5EF4-FFF2-40B4-BE49-F238E27FC236}">
                  <a16:creationId xmlns:a16="http://schemas.microsoft.com/office/drawing/2014/main" id="{2F413436-3465-443D-AEBA-581F80AFD263}"/>
                </a:ext>
              </a:extLst>
            </p:cNvPr>
            <p:cNvPicPr>
              <a:picLocks noChangeAspect="1"/>
            </p:cNvPicPr>
            <p:nvPr/>
          </p:nvPicPr>
          <p:blipFill>
            <a:blip r:embed="rId3"/>
            <a:stretch>
              <a:fillRect/>
            </a:stretch>
          </p:blipFill>
          <p:spPr>
            <a:xfrm>
              <a:off x="995146" y="3579953"/>
              <a:ext cx="4738734" cy="2715356"/>
            </a:xfrm>
            <a:prstGeom prst="rect">
              <a:avLst/>
            </a:prstGeom>
          </p:spPr>
        </p:pic>
        <p:pic>
          <p:nvPicPr>
            <p:cNvPr id="41" name="图片 40">
              <a:extLst>
                <a:ext uri="{FF2B5EF4-FFF2-40B4-BE49-F238E27FC236}">
                  <a16:creationId xmlns:a16="http://schemas.microsoft.com/office/drawing/2014/main" id="{DF0750E0-DE51-4D37-8613-AD19D3CDE146}"/>
                </a:ext>
              </a:extLst>
            </p:cNvPr>
            <p:cNvPicPr>
              <a:picLocks noChangeAspect="1"/>
            </p:cNvPicPr>
            <p:nvPr/>
          </p:nvPicPr>
          <p:blipFill>
            <a:blip r:embed="rId4"/>
            <a:stretch>
              <a:fillRect/>
            </a:stretch>
          </p:blipFill>
          <p:spPr>
            <a:xfrm>
              <a:off x="6384193" y="3612775"/>
              <a:ext cx="4460706" cy="2664032"/>
            </a:xfrm>
            <a:prstGeom prst="rect">
              <a:avLst/>
            </a:prstGeom>
          </p:spPr>
        </p:pic>
        <p:pic>
          <p:nvPicPr>
            <p:cNvPr id="42" name="图片 41">
              <a:extLst>
                <a:ext uri="{FF2B5EF4-FFF2-40B4-BE49-F238E27FC236}">
                  <a16:creationId xmlns:a16="http://schemas.microsoft.com/office/drawing/2014/main" id="{F2F1CE5B-4396-46EA-9CAE-52A6830D9C42}"/>
                </a:ext>
              </a:extLst>
            </p:cNvPr>
            <p:cNvPicPr>
              <a:picLocks noChangeAspect="1"/>
            </p:cNvPicPr>
            <p:nvPr/>
          </p:nvPicPr>
          <p:blipFill>
            <a:blip r:embed="rId5"/>
            <a:stretch>
              <a:fillRect/>
            </a:stretch>
          </p:blipFill>
          <p:spPr>
            <a:xfrm>
              <a:off x="995146" y="613333"/>
              <a:ext cx="4738734" cy="2628722"/>
            </a:xfrm>
            <a:prstGeom prst="rect">
              <a:avLst/>
            </a:prstGeom>
          </p:spPr>
        </p:pic>
        <p:pic>
          <p:nvPicPr>
            <p:cNvPr id="43" name="图片 42">
              <a:extLst>
                <a:ext uri="{FF2B5EF4-FFF2-40B4-BE49-F238E27FC236}">
                  <a16:creationId xmlns:a16="http://schemas.microsoft.com/office/drawing/2014/main" id="{87A7726A-2431-4FEA-8B23-F38BEE7DA7C5}"/>
                </a:ext>
              </a:extLst>
            </p:cNvPr>
            <p:cNvPicPr>
              <a:picLocks noChangeAspect="1"/>
            </p:cNvPicPr>
            <p:nvPr/>
          </p:nvPicPr>
          <p:blipFill>
            <a:blip r:embed="rId6"/>
            <a:stretch>
              <a:fillRect/>
            </a:stretch>
          </p:blipFill>
          <p:spPr>
            <a:xfrm>
              <a:off x="6345415" y="613333"/>
              <a:ext cx="4538265" cy="2628722"/>
            </a:xfrm>
            <a:prstGeom prst="rect">
              <a:avLst/>
            </a:prstGeom>
          </p:spPr>
        </p:pic>
        <p:sp>
          <p:nvSpPr>
            <p:cNvPr id="44" name="文本框 43">
              <a:extLst>
                <a:ext uri="{FF2B5EF4-FFF2-40B4-BE49-F238E27FC236}">
                  <a16:creationId xmlns:a16="http://schemas.microsoft.com/office/drawing/2014/main" id="{AD8E7BAF-0BA4-49D0-A240-1324455F9B80}"/>
                </a:ext>
              </a:extLst>
            </p:cNvPr>
            <p:cNvSpPr txBox="1"/>
            <p:nvPr/>
          </p:nvSpPr>
          <p:spPr>
            <a:xfrm>
              <a:off x="2222246" y="3263416"/>
              <a:ext cx="2598357" cy="369332"/>
            </a:xfrm>
            <a:prstGeom prst="rect">
              <a:avLst/>
            </a:prstGeom>
            <a:noFill/>
          </p:spPr>
          <p:txBody>
            <a:bodyPr wrap="square" rtlCol="0">
              <a:spAutoFit/>
            </a:bodyPr>
            <a:lstStyle/>
            <a:p>
              <a:r>
                <a:rPr lang="zh-CN" altLang="en-US" dirty="0"/>
                <a:t>问题一：我在哪里？</a:t>
              </a:r>
            </a:p>
          </p:txBody>
        </p:sp>
        <p:sp>
          <p:nvSpPr>
            <p:cNvPr id="45" name="文本框 44">
              <a:extLst>
                <a:ext uri="{FF2B5EF4-FFF2-40B4-BE49-F238E27FC236}">
                  <a16:creationId xmlns:a16="http://schemas.microsoft.com/office/drawing/2014/main" id="{C8B1B975-5D22-468E-84CB-B45A8BC25099}"/>
                </a:ext>
              </a:extLst>
            </p:cNvPr>
            <p:cNvSpPr txBox="1"/>
            <p:nvPr/>
          </p:nvSpPr>
          <p:spPr>
            <a:xfrm>
              <a:off x="7155996" y="3292027"/>
              <a:ext cx="2917100" cy="369332"/>
            </a:xfrm>
            <a:prstGeom prst="rect">
              <a:avLst/>
            </a:prstGeom>
            <a:noFill/>
          </p:spPr>
          <p:txBody>
            <a:bodyPr wrap="square" rtlCol="0">
              <a:spAutoFit/>
            </a:bodyPr>
            <a:lstStyle/>
            <a:p>
              <a:r>
                <a:rPr lang="zh-CN" altLang="en-US" dirty="0"/>
                <a:t>问题二：我周围有什么？</a:t>
              </a:r>
            </a:p>
          </p:txBody>
        </p:sp>
        <p:sp>
          <p:nvSpPr>
            <p:cNvPr id="46" name="文本框 45">
              <a:extLst>
                <a:ext uri="{FF2B5EF4-FFF2-40B4-BE49-F238E27FC236}">
                  <a16:creationId xmlns:a16="http://schemas.microsoft.com/office/drawing/2014/main" id="{85D645B3-874B-49EF-8277-BF7AC429D9E8}"/>
                </a:ext>
              </a:extLst>
            </p:cNvPr>
            <p:cNvSpPr txBox="1"/>
            <p:nvPr/>
          </p:nvSpPr>
          <p:spPr>
            <a:xfrm>
              <a:off x="1087855" y="6309076"/>
              <a:ext cx="4850571" cy="369332"/>
            </a:xfrm>
            <a:prstGeom prst="rect">
              <a:avLst/>
            </a:prstGeom>
            <a:noFill/>
          </p:spPr>
          <p:txBody>
            <a:bodyPr wrap="square" rtlCol="0">
              <a:spAutoFit/>
            </a:bodyPr>
            <a:lstStyle/>
            <a:p>
              <a:r>
                <a:rPr lang="zh-CN" altLang="en-US" dirty="0"/>
                <a:t>问题三：周围的目标在做什么，将会怎么做？</a:t>
              </a:r>
            </a:p>
          </p:txBody>
        </p:sp>
        <p:sp>
          <p:nvSpPr>
            <p:cNvPr id="47" name="文本框 46">
              <a:extLst>
                <a:ext uri="{FF2B5EF4-FFF2-40B4-BE49-F238E27FC236}">
                  <a16:creationId xmlns:a16="http://schemas.microsoft.com/office/drawing/2014/main" id="{F3F0BC48-7248-4DA6-ABF0-EC679037DBCB}"/>
                </a:ext>
              </a:extLst>
            </p:cNvPr>
            <p:cNvSpPr txBox="1"/>
            <p:nvPr/>
          </p:nvSpPr>
          <p:spPr>
            <a:xfrm>
              <a:off x="7282028" y="6271723"/>
              <a:ext cx="4850571" cy="369332"/>
            </a:xfrm>
            <a:prstGeom prst="rect">
              <a:avLst/>
            </a:prstGeom>
            <a:noFill/>
          </p:spPr>
          <p:txBody>
            <a:bodyPr wrap="square" rtlCol="0">
              <a:spAutoFit/>
            </a:bodyPr>
            <a:lstStyle/>
            <a:p>
              <a:r>
                <a:rPr lang="zh-CN" altLang="en-US" dirty="0"/>
                <a:t>问题四：我应该怎么做</a:t>
              </a:r>
            </a:p>
          </p:txBody>
        </p:sp>
      </p:grpSp>
      <p:grpSp>
        <p:nvGrpSpPr>
          <p:cNvPr id="7" name="组合 6">
            <a:extLst>
              <a:ext uri="{FF2B5EF4-FFF2-40B4-BE49-F238E27FC236}">
                <a16:creationId xmlns:a16="http://schemas.microsoft.com/office/drawing/2014/main" id="{98C9D97E-26CD-48D9-8BFF-8032C0781CB4}"/>
              </a:ext>
            </a:extLst>
          </p:cNvPr>
          <p:cNvGrpSpPr/>
          <p:nvPr/>
        </p:nvGrpSpPr>
        <p:grpSpPr>
          <a:xfrm>
            <a:off x="156661" y="1000460"/>
            <a:ext cx="11491100" cy="4579914"/>
            <a:chOff x="156661" y="1000460"/>
            <a:chExt cx="11491100" cy="4579914"/>
          </a:xfrm>
        </p:grpSpPr>
        <p:sp>
          <p:nvSpPr>
            <p:cNvPr id="5" name="文本框 4">
              <a:extLst>
                <a:ext uri="{FF2B5EF4-FFF2-40B4-BE49-F238E27FC236}">
                  <a16:creationId xmlns:a16="http://schemas.microsoft.com/office/drawing/2014/main" id="{4FA7E09F-4A7B-44FE-BE08-90404A445104}"/>
                </a:ext>
              </a:extLst>
            </p:cNvPr>
            <p:cNvSpPr txBox="1"/>
            <p:nvPr/>
          </p:nvSpPr>
          <p:spPr>
            <a:xfrm>
              <a:off x="199037" y="1000461"/>
              <a:ext cx="553998" cy="1635163"/>
            </a:xfrm>
            <a:prstGeom prst="rect">
              <a:avLst/>
            </a:prstGeom>
            <a:noFill/>
          </p:spPr>
          <p:txBody>
            <a:bodyPr vert="eaVert" wrap="square" rtlCol="0">
              <a:spAutoFit/>
            </a:bodyPr>
            <a:lstStyle/>
            <a:p>
              <a:r>
                <a:rPr lang="zh-CN" altLang="en-US" sz="2400" b="1" dirty="0"/>
                <a:t>定位</a:t>
              </a:r>
            </a:p>
          </p:txBody>
        </p:sp>
        <p:sp>
          <p:nvSpPr>
            <p:cNvPr id="48" name="文本框 47">
              <a:extLst>
                <a:ext uri="{FF2B5EF4-FFF2-40B4-BE49-F238E27FC236}">
                  <a16:creationId xmlns:a16="http://schemas.microsoft.com/office/drawing/2014/main" id="{8B3A89C2-E1BC-44B3-8A82-9B155001F690}"/>
                </a:ext>
              </a:extLst>
            </p:cNvPr>
            <p:cNvSpPr txBox="1"/>
            <p:nvPr/>
          </p:nvSpPr>
          <p:spPr>
            <a:xfrm>
              <a:off x="11092196" y="1000460"/>
              <a:ext cx="553998" cy="1635163"/>
            </a:xfrm>
            <a:prstGeom prst="rect">
              <a:avLst/>
            </a:prstGeom>
            <a:noFill/>
          </p:spPr>
          <p:txBody>
            <a:bodyPr vert="eaVert" wrap="square" rtlCol="0">
              <a:spAutoFit/>
            </a:bodyPr>
            <a:lstStyle/>
            <a:p>
              <a:r>
                <a:rPr lang="zh-CN" altLang="en-US" sz="2400" b="1" dirty="0"/>
                <a:t>感知</a:t>
              </a:r>
            </a:p>
          </p:txBody>
        </p:sp>
        <p:sp>
          <p:nvSpPr>
            <p:cNvPr id="49" name="文本框 48">
              <a:extLst>
                <a:ext uri="{FF2B5EF4-FFF2-40B4-BE49-F238E27FC236}">
                  <a16:creationId xmlns:a16="http://schemas.microsoft.com/office/drawing/2014/main" id="{0099C93D-9B47-4A6A-9E9B-8EF32B0310F9}"/>
                </a:ext>
              </a:extLst>
            </p:cNvPr>
            <p:cNvSpPr txBox="1"/>
            <p:nvPr/>
          </p:nvSpPr>
          <p:spPr>
            <a:xfrm>
              <a:off x="156661" y="3927948"/>
              <a:ext cx="553998" cy="1635163"/>
            </a:xfrm>
            <a:prstGeom prst="rect">
              <a:avLst/>
            </a:prstGeom>
            <a:noFill/>
          </p:spPr>
          <p:txBody>
            <a:bodyPr vert="eaVert" wrap="square" rtlCol="0">
              <a:spAutoFit/>
            </a:bodyPr>
            <a:lstStyle/>
            <a:p>
              <a:r>
                <a:rPr lang="zh-CN" altLang="en-US" sz="2400" b="1" dirty="0"/>
                <a:t>预测</a:t>
              </a:r>
            </a:p>
          </p:txBody>
        </p:sp>
        <p:sp>
          <p:nvSpPr>
            <p:cNvPr id="50" name="文本框 49">
              <a:extLst>
                <a:ext uri="{FF2B5EF4-FFF2-40B4-BE49-F238E27FC236}">
                  <a16:creationId xmlns:a16="http://schemas.microsoft.com/office/drawing/2014/main" id="{2D3F9DCF-8579-4EAF-B14F-BA377B96995F}"/>
                </a:ext>
              </a:extLst>
            </p:cNvPr>
            <p:cNvSpPr txBox="1"/>
            <p:nvPr/>
          </p:nvSpPr>
          <p:spPr>
            <a:xfrm>
              <a:off x="11093763" y="3945211"/>
              <a:ext cx="553998" cy="1635163"/>
            </a:xfrm>
            <a:prstGeom prst="rect">
              <a:avLst/>
            </a:prstGeom>
            <a:noFill/>
          </p:spPr>
          <p:txBody>
            <a:bodyPr vert="eaVert" wrap="square" rtlCol="0">
              <a:spAutoFit/>
            </a:bodyPr>
            <a:lstStyle/>
            <a:p>
              <a:r>
                <a:rPr lang="zh-CN" altLang="en-US" sz="2400" b="1" dirty="0"/>
                <a:t>决策控制</a:t>
              </a:r>
            </a:p>
          </p:txBody>
        </p:sp>
      </p:grpSp>
    </p:spTree>
    <p:extLst>
      <p:ext uri="{BB962C8B-B14F-4D97-AF65-F5344CB8AC3E}">
        <p14:creationId xmlns:p14="http://schemas.microsoft.com/office/powerpoint/2010/main" val="954509731"/>
      </p:ext>
    </p:extLst>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2227580" cy="445135"/>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rPr>
              <a:t>研究背景及意义</a:t>
            </a:r>
          </a:p>
        </p:txBody>
      </p:sp>
      <p:grpSp>
        <p:nvGrpSpPr>
          <p:cNvPr id="32" name="组合 31"/>
          <p:cNvGrpSpPr/>
          <p:nvPr/>
        </p:nvGrpSpPr>
        <p:grpSpPr>
          <a:xfrm>
            <a:off x="386195" y="110639"/>
            <a:ext cx="563775" cy="563774"/>
            <a:chOff x="1494345" y="2378415"/>
            <a:chExt cx="1713834" cy="1713832"/>
          </a:xfrm>
        </p:grpSpPr>
        <p:sp>
          <p:nvSpPr>
            <p:cNvPr id="37" name="椭圆 36"/>
            <p:cNvSpPr/>
            <p:nvPr/>
          </p:nvSpPr>
          <p:spPr bwMode="auto">
            <a:xfrm>
              <a:off x="1494345" y="2378415"/>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8" name="椭圆 37"/>
            <p:cNvSpPr/>
            <p:nvPr/>
          </p:nvSpPr>
          <p:spPr bwMode="auto">
            <a:xfrm>
              <a:off x="1591965" y="2476035"/>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0" name="Freeform 11"/>
            <p:cNvSpPr/>
            <p:nvPr/>
          </p:nvSpPr>
          <p:spPr bwMode="auto">
            <a:xfrm>
              <a:off x="1778979" y="2944618"/>
              <a:ext cx="1144566" cy="630002"/>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sp>
        <p:nvSpPr>
          <p:cNvPr id="35" name="矩形 34">
            <a:extLst>
              <a:ext uri="{FF2B5EF4-FFF2-40B4-BE49-F238E27FC236}">
                <a16:creationId xmlns:a16="http://schemas.microsoft.com/office/drawing/2014/main" id="{80BF5CC1-5C52-4F67-BAA9-8F0F76B50980}"/>
              </a:ext>
            </a:extLst>
          </p:cNvPr>
          <p:cNvSpPr/>
          <p:nvPr/>
        </p:nvSpPr>
        <p:spPr>
          <a:xfrm>
            <a:off x="557351" y="1193728"/>
            <a:ext cx="10366812" cy="744884"/>
          </a:xfrm>
          <a:prstGeom prst="rect">
            <a:avLst/>
          </a:prstGeom>
        </p:spPr>
        <p:txBody>
          <a:bodyPr wrap="square">
            <a:spAutoFit/>
          </a:bodyPr>
          <a:lstStyle/>
          <a:p>
            <a:pPr marL="342900" indent="-342900">
              <a:buClr>
                <a:schemeClr val="tx2">
                  <a:lumMod val="75000"/>
                </a:schemeClr>
              </a:buClr>
              <a:buFont typeface="Wingdings" panose="05000000000000000000" pitchFamily="2" charset="2"/>
              <a:buChar char="Ø"/>
            </a:pPr>
            <a:r>
              <a:rPr lang="zh-CN" altLang="en-US" b="1" dirty="0">
                <a:solidFill>
                  <a:schemeClr val="tx2">
                    <a:lumMod val="75000"/>
                  </a:schemeClr>
                </a:solidFill>
                <a:latin typeface="+mn-ea"/>
                <a:sym typeface="+mn-ea"/>
              </a:rPr>
              <a:t>研究现状</a:t>
            </a:r>
            <a:endParaRPr lang="en-US" altLang="zh-CN" b="1" dirty="0">
              <a:solidFill>
                <a:schemeClr val="tx2">
                  <a:lumMod val="75000"/>
                </a:schemeClr>
              </a:solidFill>
              <a:latin typeface="+mn-ea"/>
              <a:sym typeface="+mn-ea"/>
            </a:endParaRPr>
          </a:p>
          <a:p>
            <a:pPr algn="just">
              <a:lnSpc>
                <a:spcPct val="125000"/>
              </a:lnSpc>
              <a:spcBef>
                <a:spcPts val="600"/>
              </a:spcBef>
              <a:buClr>
                <a:srgbClr val="5B9BD5"/>
              </a:buClr>
            </a:pPr>
            <a:r>
              <a:rPr lang="zh-CN" altLang="en-US" dirty="0">
                <a:latin typeface="+mn-ea"/>
                <a:sym typeface="+mn-ea"/>
              </a:rPr>
              <a:t>    轨迹预测技术分类</a:t>
            </a:r>
            <a:r>
              <a:rPr lang="zh-CN" altLang="en-US" sz="1600" dirty="0">
                <a:latin typeface="+mn-ea"/>
                <a:sym typeface="+mn-ea"/>
              </a:rPr>
              <a:t>主要包括以下几种：</a:t>
            </a:r>
            <a:endParaRPr lang="en-US" altLang="zh-CN" sz="1600" dirty="0">
              <a:latin typeface="+mn-ea"/>
              <a:sym typeface="+mn-ea"/>
            </a:endParaRPr>
          </a:p>
        </p:txBody>
      </p:sp>
      <p:sp>
        <p:nvSpPr>
          <p:cNvPr id="5" name="矩形: 圆角 4">
            <a:extLst>
              <a:ext uri="{FF2B5EF4-FFF2-40B4-BE49-F238E27FC236}">
                <a16:creationId xmlns:a16="http://schemas.microsoft.com/office/drawing/2014/main" id="{5413CF5F-84FF-4D9E-BBA5-A034F355A4AA}"/>
              </a:ext>
            </a:extLst>
          </p:cNvPr>
          <p:cNvSpPr/>
          <p:nvPr/>
        </p:nvSpPr>
        <p:spPr>
          <a:xfrm>
            <a:off x="2787649" y="4346089"/>
            <a:ext cx="1031315" cy="16997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14" name="Picture 2">
            <a:extLst>
              <a:ext uri="{FF2B5EF4-FFF2-40B4-BE49-F238E27FC236}">
                <a16:creationId xmlns:a16="http://schemas.microsoft.com/office/drawing/2014/main" id="{60D5611B-07CA-439A-AD54-26E86A168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7963" y="2408154"/>
            <a:ext cx="6492856" cy="2517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advTm="44082"/>
    </mc:Choice>
    <mc:Fallback xmlns="">
      <p:transition advTm="4408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0" y="1710055"/>
            <a:ext cx="10488930" cy="2936875"/>
            <a:chOff x="-41124" y="1702939"/>
            <a:chExt cx="6040553" cy="2936875"/>
          </a:xfrm>
        </p:grpSpPr>
        <p:sp>
          <p:nvSpPr>
            <p:cNvPr id="14" name="Freeform 7"/>
            <p:cNvSpPr/>
            <p:nvPr/>
          </p:nvSpPr>
          <p:spPr bwMode="auto">
            <a:xfrm>
              <a:off x="2341829"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sp>
          <p:nvSpPr>
            <p:cNvPr id="49" name="Freeform 7"/>
            <p:cNvSpPr/>
            <p:nvPr/>
          </p:nvSpPr>
          <p:spPr bwMode="auto">
            <a:xfrm>
              <a:off x="-41124" y="1702939"/>
              <a:ext cx="3657600" cy="2936875"/>
            </a:xfrm>
            <a:custGeom>
              <a:avLst/>
              <a:gdLst>
                <a:gd name="T0" fmla="*/ 1936 w 2304"/>
                <a:gd name="T1" fmla="*/ 1850 h 1850"/>
                <a:gd name="T2" fmla="*/ 0 w 2304"/>
                <a:gd name="T3" fmla="*/ 1850 h 1850"/>
                <a:gd name="T4" fmla="*/ 0 w 2304"/>
                <a:gd name="T5" fmla="*/ 0 h 1850"/>
                <a:gd name="T6" fmla="*/ 2304 w 2304"/>
                <a:gd name="T7" fmla="*/ 0 h 1850"/>
                <a:gd name="T8" fmla="*/ 1936 w 2304"/>
                <a:gd name="T9" fmla="*/ 1850 h 1850"/>
              </a:gdLst>
              <a:ahLst/>
              <a:cxnLst>
                <a:cxn ang="0">
                  <a:pos x="T0" y="T1"/>
                </a:cxn>
                <a:cxn ang="0">
                  <a:pos x="T2" y="T3"/>
                </a:cxn>
                <a:cxn ang="0">
                  <a:pos x="T4" y="T5"/>
                </a:cxn>
                <a:cxn ang="0">
                  <a:pos x="T6" y="T7"/>
                </a:cxn>
                <a:cxn ang="0">
                  <a:pos x="T8" y="T9"/>
                </a:cxn>
              </a:cxnLst>
              <a:rect l="0" t="0" r="r" b="b"/>
              <a:pathLst>
                <a:path w="2304" h="1850">
                  <a:moveTo>
                    <a:pt x="1936" y="1850"/>
                  </a:moveTo>
                  <a:lnTo>
                    <a:pt x="0" y="1850"/>
                  </a:lnTo>
                  <a:lnTo>
                    <a:pt x="0" y="0"/>
                  </a:lnTo>
                  <a:lnTo>
                    <a:pt x="2304" y="0"/>
                  </a:lnTo>
                  <a:lnTo>
                    <a:pt x="1936" y="1850"/>
                  </a:lnTo>
                  <a:close/>
                </a:path>
              </a:pathLst>
            </a:custGeom>
            <a:solidFill>
              <a:srgbClr val="E1E6F7"/>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0" y="-15048"/>
            <a:ext cx="12192000" cy="16658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2771642" y="2546051"/>
            <a:ext cx="1843064" cy="553085"/>
          </a:xfrm>
          <a:prstGeom prst="rect">
            <a:avLst/>
          </a:prstGeom>
          <a:noFill/>
        </p:spPr>
        <p:txBody>
          <a:bodyPr wrap="square" rtlCol="0">
            <a:spAutoFit/>
          </a:bodyPr>
          <a:lstStyle/>
          <a:p>
            <a:r>
              <a:rPr lang="zh-CN" altLang="en-US" sz="3000" dirty="0">
                <a:solidFill>
                  <a:srgbClr val="224982"/>
                </a:solidFill>
                <a:latin typeface="微软雅黑" panose="020B0503020204020204" pitchFamily="34" charset="-122"/>
                <a:ea typeface="微软雅黑" panose="020B0503020204020204" pitchFamily="34" charset="-122"/>
              </a:rPr>
              <a:t>第二部分</a:t>
            </a:r>
          </a:p>
        </p:txBody>
      </p:sp>
      <p:sp>
        <p:nvSpPr>
          <p:cNvPr id="39" name="文本框 38"/>
          <p:cNvSpPr txBox="1"/>
          <p:nvPr/>
        </p:nvSpPr>
        <p:spPr bwMode="auto">
          <a:xfrm>
            <a:off x="2654328" y="3321050"/>
            <a:ext cx="7135623" cy="707886"/>
          </a:xfrm>
          <a:prstGeom prst="rect">
            <a:avLst/>
          </a:prstGeom>
          <a:noFill/>
        </p:spPr>
        <p:txBody>
          <a:bodyPr wrap="square">
            <a:spAutoFit/>
          </a:bodyPr>
          <a:lstStyle/>
          <a:p>
            <a:pPr defTabSz="685800">
              <a:defRPr/>
            </a:pPr>
            <a:r>
              <a:rPr lang="zh-CN" altLang="en-US" sz="4000" b="1" dirty="0">
                <a:solidFill>
                  <a:srgbClr val="224982"/>
                </a:solidFill>
                <a:latin typeface="Arial" panose="020B0604020202020204"/>
                <a:ea typeface="微软雅黑" panose="020B0503020204020204" pitchFamily="34" charset="-122"/>
              </a:rPr>
              <a:t>并道策略设计与轨迹规划</a:t>
            </a:r>
          </a:p>
        </p:txBody>
      </p:sp>
      <p:grpSp>
        <p:nvGrpSpPr>
          <p:cNvPr id="18" name="组合 17"/>
          <p:cNvGrpSpPr/>
          <p:nvPr/>
        </p:nvGrpSpPr>
        <p:grpSpPr>
          <a:xfrm>
            <a:off x="580387" y="2208100"/>
            <a:ext cx="1940904" cy="1940901"/>
            <a:chOff x="2405755" y="2364444"/>
            <a:chExt cx="1713834" cy="1713832"/>
          </a:xfrm>
        </p:grpSpPr>
        <p:sp>
          <p:nvSpPr>
            <p:cNvPr id="19" name="椭圆 18"/>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0" name="椭圆 19"/>
            <p:cNvSpPr/>
            <p:nvPr/>
          </p:nvSpPr>
          <p:spPr bwMode="auto">
            <a:xfrm>
              <a:off x="2503375" y="2462064"/>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2"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advTm="6"/>
    </mc:Choice>
    <mc:Fallback xmlns="">
      <p:transition advTm="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1954381" cy="446276"/>
          </a:xfrm>
          <a:prstGeom prst="rect">
            <a:avLst/>
          </a:prstGeom>
          <a:noFill/>
        </p:spPr>
        <p:txBody>
          <a:bodyPr wrap="none">
            <a:spAutoFit/>
          </a:bodyPr>
          <a:lstStyle/>
          <a:p>
            <a:pPr defTabSz="685800">
              <a:defRPr/>
            </a:pPr>
            <a:r>
              <a:rPr lang="zh-CN" altLang="en-US" sz="2300" dirty="0">
                <a:solidFill>
                  <a:srgbClr val="224982"/>
                </a:solidFill>
                <a:latin typeface="Times New Roman" panose="02020603050405020304" pitchFamily="18" charset="0"/>
                <a:ea typeface="微软雅黑" panose="020B0503020204020204" pitchFamily="34" charset="-122"/>
                <a:cs typeface="Times New Roman" panose="02020603050405020304" pitchFamily="18" charset="0"/>
              </a:rPr>
              <a:t>并道策略设计</a:t>
            </a:r>
            <a:endParaRPr lang="zh-CN" altLang="en-US" sz="2300" dirty="0">
              <a:solidFill>
                <a:srgbClr val="224982"/>
              </a:solidFill>
              <a:latin typeface="微软雅黑" panose="020B0503020204020204" pitchFamily="34" charset="-122"/>
              <a:ea typeface="微软雅黑" panose="020B0503020204020204" pitchFamily="34" charset="-122"/>
            </a:endParaRPr>
          </a:p>
        </p:txBody>
      </p:sp>
      <p:sp>
        <p:nvSpPr>
          <p:cNvPr id="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1243158462"/>
              </p:ext>
            </p:extLst>
          </p:nvPr>
        </p:nvGraphicFramePr>
        <p:xfrm>
          <a:off x="6568579" y="1008274"/>
          <a:ext cx="5262236" cy="5449218"/>
        </p:xfrm>
        <a:graphic>
          <a:graphicData uri="http://schemas.openxmlformats.org/presentationml/2006/ole">
            <mc:AlternateContent xmlns:mc="http://schemas.openxmlformats.org/markup-compatibility/2006">
              <mc:Choice xmlns:v="urn:schemas-microsoft-com:vml" Requires="v">
                <p:oleObj name="Visio" r:id="rId3" imgW="3752957" imgH="3886110" progId="Visio.Drawing.15">
                  <p:embed/>
                </p:oleObj>
              </mc:Choice>
              <mc:Fallback>
                <p:oleObj name="Visio" r:id="rId3" imgW="3752957" imgH="3886110" progId="Visio.Drawing.15">
                  <p:embed/>
                  <p:pic>
                    <p:nvPicPr>
                      <p:cNvPr id="0" name="Object 3"/>
                      <p:cNvPicPr>
                        <a:picLocks noChangeAspect="1" noChangeArrowheads="1"/>
                      </p:cNvPicPr>
                      <p:nvPr/>
                    </p:nvPicPr>
                    <p:blipFill>
                      <a:blip r:embed="rId4"/>
                      <a:srcRect/>
                      <a:stretch>
                        <a:fillRect/>
                      </a:stretch>
                    </p:blipFill>
                    <p:spPr bwMode="auto">
                      <a:xfrm>
                        <a:off x="6568579" y="1008274"/>
                        <a:ext cx="5262236" cy="5449218"/>
                      </a:xfrm>
                      <a:prstGeom prst="rect">
                        <a:avLst/>
                      </a:prstGeom>
                      <a:noFill/>
                    </p:spPr>
                  </p:pic>
                </p:oleObj>
              </mc:Fallback>
            </mc:AlternateContent>
          </a:graphicData>
        </a:graphic>
      </p:graphicFrame>
      <p:grpSp>
        <p:nvGrpSpPr>
          <p:cNvPr id="7" name="组合 6"/>
          <p:cNvGrpSpPr/>
          <p:nvPr/>
        </p:nvGrpSpPr>
        <p:grpSpPr>
          <a:xfrm>
            <a:off x="462573" y="2039916"/>
            <a:ext cx="5797306" cy="1040585"/>
            <a:chOff x="325046" y="1241045"/>
            <a:chExt cx="5797306" cy="1040585"/>
          </a:xfrm>
        </p:grpSpPr>
        <p:pic>
          <p:nvPicPr>
            <p:cNvPr id="1026" name="图片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195" y="1241045"/>
              <a:ext cx="5736157" cy="1040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6"/>
            <p:cNvSpPr txBox="1">
              <a:spLocks noChangeArrowheads="1"/>
            </p:cNvSpPr>
            <p:nvPr/>
          </p:nvSpPr>
          <p:spPr bwMode="auto">
            <a:xfrm>
              <a:off x="325046" y="1419982"/>
              <a:ext cx="309562"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cs typeface="宋体" pitchFamily="2" charset="-122"/>
                </a:rPr>
                <a:t>a</a:t>
              </a:r>
              <a:endParaRPr kumimoji="0" lang="zh-CN"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p:txBody>
        </p:sp>
        <p:sp>
          <p:nvSpPr>
            <p:cNvPr id="45" name="Text Box 6"/>
            <p:cNvSpPr txBox="1">
              <a:spLocks noChangeArrowheads="1"/>
            </p:cNvSpPr>
            <p:nvPr/>
          </p:nvSpPr>
          <p:spPr bwMode="auto">
            <a:xfrm>
              <a:off x="325046" y="1760215"/>
              <a:ext cx="309562"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宋体" pitchFamily="2" charset="-122"/>
                </a:rPr>
                <a:t>b</a:t>
              </a:r>
              <a:endParaRPr kumimoji="0" lang="zh-CN" altLang="zh-CN" sz="1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宋体" pitchFamily="2" charset="-122"/>
              </a:endParaRPr>
            </a:p>
          </p:txBody>
        </p:sp>
      </p:grpSp>
      <p:sp>
        <p:nvSpPr>
          <p:cNvPr id="8" name="TextBox 7"/>
          <p:cNvSpPr txBox="1"/>
          <p:nvPr/>
        </p:nvSpPr>
        <p:spPr>
          <a:xfrm>
            <a:off x="274227" y="3565322"/>
            <a:ext cx="6235145" cy="1477328"/>
          </a:xfrm>
          <a:prstGeom prst="rect">
            <a:avLst/>
          </a:prstGeom>
          <a:noFill/>
        </p:spPr>
        <p:txBody>
          <a:bodyPr wrap="square" rtlCol="0">
            <a:spAutoFit/>
          </a:bodyPr>
          <a:lstStyle/>
          <a:p>
            <a:pPr indent="457200">
              <a:lnSpc>
                <a:spcPct val="125000"/>
              </a:lnSpc>
            </a:pPr>
            <a:r>
              <a:rPr lang="zh-CN" altLang="en-US" dirty="0">
                <a:latin typeface="楷体" panose="02010609060101010101" pitchFamily="49" charset="-122"/>
                <a:ea typeface="楷体" panose="02010609060101010101" pitchFamily="49" charset="-122"/>
              </a:rPr>
              <a:t>本文以同向两车道为例对并道场景进行简化，如上图所示，有</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dirty="0">
                <a:latin typeface="楷体" panose="02010609060101010101" pitchFamily="49" charset="-122"/>
                <a:ea typeface="楷体" panose="02010609060101010101" pitchFamily="49" charset="-122"/>
              </a:rPr>
              <a:t>两条车道，其中</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dirty="0">
                <a:latin typeface="楷体" panose="02010609060101010101" pitchFamily="49" charset="-122"/>
                <a:ea typeface="楷体" panose="02010609060101010101" pitchFamily="49" charset="-122"/>
              </a:rPr>
              <a:t>车道的车辆需要汇入</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dirty="0">
                <a:latin typeface="楷体" panose="02010609060101010101" pitchFamily="49" charset="-122"/>
                <a:ea typeface="楷体" panose="02010609060101010101" pitchFamily="49" charset="-122"/>
              </a:rPr>
              <a:t>车道方能正常行驶。针对上述并道场景，设计了一种基于最小安全距离换道模型的并道策略。</a:t>
            </a:r>
          </a:p>
        </p:txBody>
      </p:sp>
      <p:grpSp>
        <p:nvGrpSpPr>
          <p:cNvPr id="25" name="组合 24"/>
          <p:cNvGrpSpPr/>
          <p:nvPr/>
        </p:nvGrpSpPr>
        <p:grpSpPr>
          <a:xfrm>
            <a:off x="386195" y="131117"/>
            <a:ext cx="563775" cy="563774"/>
            <a:chOff x="2405755" y="2364444"/>
            <a:chExt cx="1713834" cy="1713832"/>
          </a:xfrm>
        </p:grpSpPr>
        <p:sp>
          <p:nvSpPr>
            <p:cNvPr id="26" name="椭圆 25"/>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7" name="椭圆 26"/>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28"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advTm="31059"/>
    </mc:Choice>
    <mc:Fallback xmlns="">
      <p:transition advTm="3105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5" y="169388"/>
            <a:ext cx="3134191" cy="446276"/>
          </a:xfrm>
          <a:prstGeom prst="rect">
            <a:avLst/>
          </a:prstGeom>
          <a:noFill/>
        </p:spPr>
        <p:txBody>
          <a:bodyPr wrap="non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cs typeface="Times New Roman" panose="02020603050405020304" pitchFamily="18" charset="0"/>
              </a:rPr>
              <a:t>最小安全距离换道模型</a:t>
            </a:r>
            <a:endParaRPr lang="zh-CN" altLang="en-US" sz="2300" dirty="0">
              <a:solidFill>
                <a:srgbClr val="224982"/>
              </a:solidFill>
              <a:latin typeface="微软雅黑" panose="020B0503020204020204" pitchFamily="34" charset="-122"/>
              <a:ea typeface="微软雅黑" panose="020B0503020204020204" pitchFamily="34" charset="-122"/>
            </a:endParaRPr>
          </a:p>
        </p:txBody>
      </p:sp>
      <p:sp>
        <p:nvSpPr>
          <p:cNvPr id="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流程图: 过程 10"/>
          <p:cNvSpPr/>
          <p:nvPr/>
        </p:nvSpPr>
        <p:spPr>
          <a:xfrm>
            <a:off x="847724" y="3494919"/>
            <a:ext cx="4876801" cy="2295525"/>
          </a:xfrm>
          <a:prstGeom prst="flowChartProcess">
            <a:avLst/>
          </a:prstGeom>
          <a:noFill/>
          <a:ln>
            <a:solidFill>
              <a:srgbClr val="087D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72524" y="4671313"/>
            <a:ext cx="4810127" cy="707886"/>
          </a:xfrm>
          <a:prstGeom prst="rect">
            <a:avLst/>
          </a:prstGeom>
        </p:spPr>
        <p:txBody>
          <a:bodyPr wrap="square">
            <a:spAutoFit/>
          </a:bodyPr>
          <a:lstStyle/>
          <a:p>
            <a:pPr fontAlgn="base">
              <a:spcBef>
                <a:spcPct val="0"/>
              </a:spcBef>
              <a:spcAft>
                <a:spcPct val="0"/>
              </a:spcAft>
            </a:pPr>
            <a:r>
              <a:rPr lang="zh-CN" altLang="zh-CN" sz="2000" dirty="0">
                <a:latin typeface="楷体" panose="02010609060101010101" pitchFamily="49" charset="-122"/>
                <a:ea typeface="楷体" panose="02010609060101010101" pitchFamily="49" charset="-122"/>
                <a:cs typeface="Times New Roman" pitchFamily="18" charset="0"/>
              </a:rPr>
              <a:t>考虑到车辆的行车安全性，车辆停车后应距</a:t>
            </a:r>
            <a:r>
              <a:rPr lang="zh-CN" altLang="en-US" sz="2000" dirty="0">
                <a:latin typeface="楷体" panose="02010609060101010101" pitchFamily="49" charset="-122"/>
                <a:ea typeface="楷体" panose="02010609060101010101" pitchFamily="49" charset="-122"/>
                <a:cs typeface="Times New Roman" pitchFamily="18" charset="0"/>
              </a:rPr>
              <a:t>停车</a:t>
            </a:r>
            <a:r>
              <a:rPr lang="zh-CN" altLang="zh-CN" sz="2000" dirty="0">
                <a:latin typeface="楷体" panose="02010609060101010101" pitchFamily="49" charset="-122"/>
                <a:ea typeface="楷体" panose="02010609060101010101" pitchFamily="49" charset="-122"/>
                <a:cs typeface="Times New Roman" pitchFamily="18" charset="0"/>
              </a:rPr>
              <a:t>线一段距离</a:t>
            </a:r>
            <a:r>
              <a:rPr lang="en-US" altLang="zh-CN" sz="2000" dirty="0">
                <a:latin typeface="楷体" panose="02010609060101010101" pitchFamily="49" charset="-122"/>
                <a:ea typeface="楷体" panose="02010609060101010101" pitchFamily="49" charset="-122"/>
                <a:cs typeface="Times New Roman" pitchFamily="18" charset="0"/>
              </a:rPr>
              <a:t>,</a:t>
            </a:r>
            <a:r>
              <a:rPr lang="zh-CN" altLang="en-US" sz="2000" dirty="0">
                <a:latin typeface="楷体" panose="02010609060101010101" pitchFamily="49" charset="-122"/>
                <a:ea typeface="楷体" panose="02010609060101010101" pitchFamily="49" charset="-122"/>
                <a:cs typeface="Times New Roman" pitchFamily="18" charset="0"/>
              </a:rPr>
              <a:t>得到最迟换道位置为</a:t>
            </a:r>
            <a:r>
              <a:rPr lang="zh-CN" altLang="zh-CN" sz="2000" dirty="0">
                <a:latin typeface="楷体" panose="02010609060101010101" pitchFamily="49" charset="-122"/>
                <a:ea typeface="楷体" panose="02010609060101010101" pitchFamily="49" charset="-122"/>
                <a:cs typeface="Times New Roman" pitchFamily="18" charset="0"/>
              </a:rPr>
              <a:t>：</a:t>
            </a:r>
            <a:endParaRPr lang="en-US" altLang="zh-CN" sz="2000" b="1" dirty="0">
              <a:latin typeface="楷体" pitchFamily="49" charset="-122"/>
              <a:ea typeface="楷体" pitchFamily="49" charset="-122"/>
              <a:cs typeface="Times New Roman" pitchFamily="18" charset="0"/>
            </a:endParaRPr>
          </a:p>
        </p:txBody>
      </p:sp>
      <p:sp>
        <p:nvSpPr>
          <p:cNvPr id="14" name="矩形 13"/>
          <p:cNvSpPr/>
          <p:nvPr/>
        </p:nvSpPr>
        <p:spPr>
          <a:xfrm>
            <a:off x="1928871" y="3599236"/>
            <a:ext cx="2271776" cy="461665"/>
          </a:xfrm>
          <a:prstGeom prst="rect">
            <a:avLst/>
          </a:prstGeom>
        </p:spPr>
        <p:txBody>
          <a:bodyPr wrap="none">
            <a:spAutoFit/>
          </a:bodyPr>
          <a:lstStyle/>
          <a:p>
            <a:pPr lvl="0" indent="228600" fontAlgn="base">
              <a:spcBef>
                <a:spcPct val="0"/>
              </a:spcBef>
              <a:spcAft>
                <a:spcPct val="0"/>
              </a:spcAft>
            </a:pPr>
            <a:r>
              <a:rPr lang="zh-CN" altLang="en-US" sz="2400" b="1" dirty="0">
                <a:latin typeface="楷体" pitchFamily="49" charset="-122"/>
                <a:ea typeface="楷体" pitchFamily="49" charset="-122"/>
                <a:cs typeface="Times New Roman" pitchFamily="18" charset="0"/>
              </a:rPr>
              <a:t>最迟换道位置</a:t>
            </a:r>
            <a:endParaRPr lang="en-US" altLang="zh-CN" sz="2400" b="1" dirty="0">
              <a:latin typeface="楷体" pitchFamily="49" charset="-122"/>
              <a:ea typeface="楷体" pitchFamily="49" charset="-122"/>
              <a:cs typeface="Times New Roman" pitchFamily="18" charset="0"/>
            </a:endParaRPr>
          </a:p>
        </p:txBody>
      </p:sp>
      <p:sp>
        <p:nvSpPr>
          <p:cNvPr id="16" name="矩形 15"/>
          <p:cNvSpPr/>
          <p:nvPr/>
        </p:nvSpPr>
        <p:spPr>
          <a:xfrm>
            <a:off x="6467912" y="3494919"/>
            <a:ext cx="5200213" cy="2295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282914" y="3599235"/>
            <a:ext cx="3278462" cy="461665"/>
          </a:xfrm>
          <a:prstGeom prst="rect">
            <a:avLst/>
          </a:prstGeom>
        </p:spPr>
        <p:txBody>
          <a:bodyPr wrap="none">
            <a:spAutoFit/>
          </a:bodyPr>
          <a:lstStyle/>
          <a:p>
            <a:r>
              <a:rPr lang="zh-CN" altLang="en-US" sz="2400" b="1" dirty="0">
                <a:latin typeface="楷体" pitchFamily="49" charset="-122"/>
                <a:ea typeface="楷体" pitchFamily="49" charset="-122"/>
                <a:cs typeface="Times New Roman" pitchFamily="18" charset="0"/>
              </a:rPr>
              <a:t>最小安全距离换道模型</a:t>
            </a:r>
            <a:endParaRPr lang="zh-CN" altLang="en-US" sz="2400" dirty="0"/>
          </a:p>
        </p:txBody>
      </p:sp>
      <p:pic>
        <p:nvPicPr>
          <p:cNvPr id="2050" name="图片 157"/>
          <p:cNvPicPr>
            <a:picLocks noChangeAspect="1" noChangeArrowheads="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675782" y="1116098"/>
            <a:ext cx="8840435" cy="1906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460875133"/>
              </p:ext>
            </p:extLst>
          </p:nvPr>
        </p:nvGraphicFramePr>
        <p:xfrm>
          <a:off x="2045215" y="4373994"/>
          <a:ext cx="2424815" cy="376524"/>
        </p:xfrm>
        <a:graphic>
          <a:graphicData uri="http://schemas.openxmlformats.org/presentationml/2006/ole">
            <mc:AlternateContent xmlns:mc="http://schemas.openxmlformats.org/markup-compatibility/2006">
              <mc:Choice xmlns:v="urn:schemas-microsoft-com:vml" Requires="v">
                <p:oleObj name="Equation" r:id="rId4" imgW="1536033" imgH="241195" progId="Equation.DSMT4">
                  <p:embed/>
                </p:oleObj>
              </mc:Choice>
              <mc:Fallback>
                <p:oleObj name="Equation" r:id="rId4" imgW="1536033" imgH="241195"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5215" y="4373994"/>
                        <a:ext cx="2424815" cy="376524"/>
                      </a:xfrm>
                      <a:prstGeom prst="rect">
                        <a:avLst/>
                      </a:prstGeom>
                      <a:noFill/>
                    </p:spPr>
                  </p:pic>
                </p:oleObj>
              </mc:Fallback>
            </mc:AlternateContent>
          </a:graphicData>
        </a:graphic>
      </p:graphicFrame>
      <p:sp>
        <p:nvSpPr>
          <p:cNvPr id="6"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9"/>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4206628747"/>
              </p:ext>
            </p:extLst>
          </p:nvPr>
        </p:nvGraphicFramePr>
        <p:xfrm>
          <a:off x="2571119" y="5383831"/>
          <a:ext cx="1346540" cy="405584"/>
        </p:xfrm>
        <a:graphic>
          <a:graphicData uri="http://schemas.openxmlformats.org/presentationml/2006/ole">
            <mc:AlternateContent xmlns:mc="http://schemas.openxmlformats.org/markup-compatibility/2006">
              <mc:Choice xmlns:v="urn:schemas-microsoft-com:vml" Requires="v">
                <p:oleObj name="Equation" r:id="rId6" imgW="787058" imgH="241195" progId="Equation.DSMT4">
                  <p:embed/>
                </p:oleObj>
              </mc:Choice>
              <mc:Fallback>
                <p:oleObj name="Equation" r:id="rId6" imgW="787058" imgH="241195" progId="Equation.DSMT4">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1119" y="5383831"/>
                        <a:ext cx="1346540" cy="405584"/>
                      </a:xfrm>
                      <a:prstGeom prst="rect">
                        <a:avLst/>
                      </a:prstGeom>
                      <a:noFill/>
                    </p:spPr>
                  </p:pic>
                </p:oleObj>
              </mc:Fallback>
            </mc:AlternateContent>
          </a:graphicData>
        </a:graphic>
      </p:graphicFrame>
      <p:sp>
        <p:nvSpPr>
          <p:cNvPr id="19" name="Rectangle 1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0" name="对象 19"/>
          <p:cNvGraphicFramePr>
            <a:graphicFrameLocks noChangeAspect="1"/>
          </p:cNvGraphicFramePr>
          <p:nvPr>
            <p:extLst>
              <p:ext uri="{D42A27DB-BD31-4B8C-83A1-F6EECF244321}">
                <p14:modId xmlns:p14="http://schemas.microsoft.com/office/powerpoint/2010/main" val="983575150"/>
              </p:ext>
            </p:extLst>
          </p:nvPr>
        </p:nvGraphicFramePr>
        <p:xfrm>
          <a:off x="6467912" y="4444508"/>
          <a:ext cx="5115531" cy="689805"/>
        </p:xfrm>
        <a:graphic>
          <a:graphicData uri="http://schemas.openxmlformats.org/presentationml/2006/ole">
            <mc:AlternateContent xmlns:mc="http://schemas.openxmlformats.org/markup-compatibility/2006">
              <mc:Choice xmlns:v="urn:schemas-microsoft-com:vml" Requires="v">
                <p:oleObj name="Equation" r:id="rId8" imgW="3746160" imgH="507960" progId="Equation.DSMT4">
                  <p:embed/>
                </p:oleObj>
              </mc:Choice>
              <mc:Fallback>
                <p:oleObj name="Equation" r:id="rId8" imgW="3746160" imgH="507960" progId="Equation.DSMT4">
                  <p:embed/>
                  <p:pic>
                    <p:nvPicPr>
                      <p:cNvPr id="0" name="Object 12"/>
                      <p:cNvPicPr>
                        <a:picLocks noChangeAspect="1" noChangeArrowheads="1"/>
                      </p:cNvPicPr>
                      <p:nvPr/>
                    </p:nvPicPr>
                    <p:blipFill>
                      <a:blip r:embed="rId9"/>
                      <a:srcRect/>
                      <a:stretch>
                        <a:fillRect/>
                      </a:stretch>
                    </p:blipFill>
                    <p:spPr bwMode="auto">
                      <a:xfrm>
                        <a:off x="6467912" y="4444508"/>
                        <a:ext cx="5115531" cy="689805"/>
                      </a:xfrm>
                      <a:prstGeom prst="rect">
                        <a:avLst/>
                      </a:prstGeom>
                      <a:noFill/>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336926673"/>
              </p:ext>
            </p:extLst>
          </p:nvPr>
        </p:nvGraphicFramePr>
        <p:xfrm>
          <a:off x="8263935" y="5213803"/>
          <a:ext cx="1608166" cy="431459"/>
        </p:xfrm>
        <a:graphic>
          <a:graphicData uri="http://schemas.openxmlformats.org/presentationml/2006/ole">
            <mc:AlternateContent xmlns:mc="http://schemas.openxmlformats.org/markup-compatibility/2006">
              <mc:Choice xmlns:v="urn:schemas-microsoft-com:vml" Requires="v">
                <p:oleObj name="Equation" r:id="rId10" imgW="1041120" imgH="279360" progId="Equation.DSMT4">
                  <p:embed/>
                </p:oleObj>
              </mc:Choice>
              <mc:Fallback>
                <p:oleObj name="Equation" r:id="rId10" imgW="1041120" imgH="279360" progId="Equation.DSMT4">
                  <p:embed/>
                  <p:pic>
                    <p:nvPicPr>
                      <p:cNvPr id="0" name=""/>
                      <p:cNvPicPr/>
                      <p:nvPr/>
                    </p:nvPicPr>
                    <p:blipFill>
                      <a:blip r:embed="rId11"/>
                      <a:stretch>
                        <a:fillRect/>
                      </a:stretch>
                    </p:blipFill>
                    <p:spPr>
                      <a:xfrm>
                        <a:off x="8263935" y="5213803"/>
                        <a:ext cx="1608166" cy="431459"/>
                      </a:xfrm>
                      <a:prstGeom prst="rect">
                        <a:avLst/>
                      </a:prstGeom>
                    </p:spPr>
                  </p:pic>
                </p:oleObj>
              </mc:Fallback>
            </mc:AlternateContent>
          </a:graphicData>
        </a:graphic>
      </p:graphicFrame>
      <p:sp>
        <p:nvSpPr>
          <p:cNvPr id="23" name="矩形 22"/>
          <p:cNvSpPr/>
          <p:nvPr/>
        </p:nvSpPr>
        <p:spPr>
          <a:xfrm>
            <a:off x="1033434" y="4016338"/>
            <a:ext cx="2467342" cy="400110"/>
          </a:xfrm>
          <a:prstGeom prst="rect">
            <a:avLst/>
          </a:prstGeom>
        </p:spPr>
        <p:txBody>
          <a:bodyPr wrap="none">
            <a:spAutoFit/>
          </a:bodyPr>
          <a:lstStyle/>
          <a:p>
            <a:r>
              <a:rPr lang="zh-CN" altLang="zh-CN" sz="2000" dirty="0">
                <a:latin typeface="楷体" panose="02010609060101010101" pitchFamily="49" charset="-122"/>
                <a:ea typeface="楷体" panose="02010609060101010101" pitchFamily="49" charset="-122"/>
                <a:cs typeface="Times New Roman" pitchFamily="18" charset="0"/>
              </a:rPr>
              <a:t>车辆制动距离公式</a:t>
            </a:r>
            <a:r>
              <a:rPr lang="zh-CN" altLang="en-US" dirty="0"/>
              <a:t>：</a:t>
            </a:r>
          </a:p>
        </p:txBody>
      </p:sp>
      <p:sp>
        <p:nvSpPr>
          <p:cNvPr id="24" name="矩形 23"/>
          <p:cNvSpPr/>
          <p:nvPr/>
        </p:nvSpPr>
        <p:spPr>
          <a:xfrm>
            <a:off x="6600233" y="4047116"/>
            <a:ext cx="4339650" cy="369332"/>
          </a:xfrm>
          <a:prstGeom prst="rect">
            <a:avLst/>
          </a:prstGeom>
        </p:spPr>
        <p:txBody>
          <a:bodyPr wrap="none">
            <a:spAutoFit/>
          </a:bodyPr>
          <a:lstStyle/>
          <a:p>
            <a:r>
              <a:rPr lang="zh-CN" altLang="zh-CN" dirty="0">
                <a:latin typeface="楷体" panose="02010609060101010101" pitchFamily="49" charset="-122"/>
                <a:ea typeface="楷体" panose="02010609060101010101" pitchFamily="49" charset="-122"/>
              </a:rPr>
              <a:t>为两车不发生碰撞的纵向最小安全距离</a:t>
            </a:r>
            <a:r>
              <a:rPr lang="zh-CN" altLang="en-US" dirty="0">
                <a:latin typeface="楷体" panose="02010609060101010101" pitchFamily="49" charset="-122"/>
                <a:ea typeface="楷体" panose="02010609060101010101" pitchFamily="49" charset="-122"/>
              </a:rPr>
              <a:t>：</a:t>
            </a:r>
          </a:p>
        </p:txBody>
      </p:sp>
      <p:sp>
        <p:nvSpPr>
          <p:cNvPr id="2" name="文本框 1"/>
          <p:cNvSpPr txBox="1"/>
          <p:nvPr/>
        </p:nvSpPr>
        <p:spPr>
          <a:xfrm>
            <a:off x="4359564" y="2732745"/>
            <a:ext cx="2923350" cy="400110"/>
          </a:xfrm>
          <a:prstGeom prst="rect">
            <a:avLst/>
          </a:prstGeom>
          <a:noFill/>
        </p:spPr>
        <p:txBody>
          <a:bodyPr wrap="square" rtlCol="0">
            <a:spAutoFit/>
          </a:bodyPr>
          <a:lstStyle/>
          <a:p>
            <a:pPr algn="ctr"/>
            <a:r>
              <a:rPr lang="zh-CN" altLang="en-US" sz="2000" dirty="0">
                <a:latin typeface="楷体" panose="02010609060101010101" pitchFamily="49" charset="-122"/>
                <a:ea typeface="楷体" panose="02010609060101010101" pitchFamily="49" charset="-122"/>
              </a:rPr>
              <a:t>并道轨迹示意图</a:t>
            </a:r>
          </a:p>
        </p:txBody>
      </p:sp>
      <p:grpSp>
        <p:nvGrpSpPr>
          <p:cNvPr id="31" name="组合 30"/>
          <p:cNvGrpSpPr/>
          <p:nvPr/>
        </p:nvGrpSpPr>
        <p:grpSpPr>
          <a:xfrm>
            <a:off x="386195" y="131117"/>
            <a:ext cx="563775" cy="563774"/>
            <a:chOff x="2405755" y="2364444"/>
            <a:chExt cx="1713834" cy="1713832"/>
          </a:xfrm>
        </p:grpSpPr>
        <p:sp>
          <p:nvSpPr>
            <p:cNvPr id="33" name="椭圆 32"/>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4" name="椭圆 33"/>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5"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548216029"/>
      </p:ext>
    </p:extLst>
  </p:cSld>
  <p:clrMapOvr>
    <a:masterClrMapping/>
  </p:clrMapOvr>
  <mc:AlternateContent xmlns:mc="http://schemas.openxmlformats.org/markup-compatibility/2006" xmlns:p14="http://schemas.microsoft.com/office/powerpoint/2010/main">
    <mc:Choice Requires="p14">
      <p:transition p14:dur="0" advTm="48041"/>
    </mc:Choice>
    <mc:Fallback xmlns="">
      <p:transition advTm="4804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5048"/>
            <a:ext cx="12192000" cy="815148"/>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6562725"/>
            <a:ext cx="12192000" cy="295275"/>
          </a:xfrm>
          <a:prstGeom prst="rect">
            <a:avLst/>
          </a:prstGeom>
          <a:solidFill>
            <a:srgbClr val="E1E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49"/>
          <p:cNvSpPr txBox="1"/>
          <p:nvPr/>
        </p:nvSpPr>
        <p:spPr>
          <a:xfrm>
            <a:off x="1145664" y="178624"/>
            <a:ext cx="5024227" cy="446276"/>
          </a:xfrm>
          <a:prstGeom prst="rect">
            <a:avLst/>
          </a:prstGeom>
          <a:noFill/>
        </p:spPr>
        <p:txBody>
          <a:bodyPr wrap="square">
            <a:spAutoFit/>
          </a:bodyPr>
          <a:lstStyle/>
          <a:p>
            <a:pPr defTabSz="685800">
              <a:defRPr/>
            </a:pPr>
            <a:r>
              <a:rPr lang="zh-CN" altLang="en-US" sz="2300" dirty="0">
                <a:solidFill>
                  <a:srgbClr val="224982"/>
                </a:solidFill>
                <a:latin typeface="微软雅黑" panose="020B0503020204020204" pitchFamily="34" charset="-122"/>
                <a:ea typeface="微软雅黑" panose="020B0503020204020204" pitchFamily="34" charset="-122"/>
                <a:cs typeface="Times New Roman" panose="02020603050405020304" pitchFamily="18" charset="0"/>
              </a:rPr>
              <a:t>并道车辆</a:t>
            </a:r>
            <a:r>
              <a:rPr lang="zh-CN" altLang="en-US" sz="2300" dirty="0">
                <a:solidFill>
                  <a:srgbClr val="224982"/>
                </a:solidFill>
                <a:latin typeface="微软雅黑" panose="020B0503020204020204" pitchFamily="34" charset="-122"/>
                <a:ea typeface="微软雅黑" panose="020B0503020204020204" pitchFamily="34" charset="-122"/>
              </a:rPr>
              <a:t>安全区域划分</a:t>
            </a:r>
          </a:p>
        </p:txBody>
      </p:sp>
      <p:sp>
        <p:nvSpPr>
          <p:cNvPr id="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9"/>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1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7" name="图片 1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44" y="2551026"/>
            <a:ext cx="4956669" cy="3555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组合 27"/>
          <p:cNvGrpSpPr/>
          <p:nvPr/>
        </p:nvGrpSpPr>
        <p:grpSpPr>
          <a:xfrm>
            <a:off x="711198" y="1873395"/>
            <a:ext cx="5209309" cy="4251676"/>
            <a:chOff x="12982" y="2587"/>
            <a:chExt cx="5926" cy="5606"/>
          </a:xfrm>
        </p:grpSpPr>
        <p:sp>
          <p:nvSpPr>
            <p:cNvPr id="29"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纵向匀速换道工况</a:t>
              </a:r>
              <a:endParaRPr lang="en-US" altLang="zh-CN" sz="1600" b="1" dirty="0">
                <a:solidFill>
                  <a:schemeClr val="tx1"/>
                </a:solidFill>
                <a:latin typeface="+mn-ea"/>
                <a:cs typeface="Times New Roman" panose="02020603050405020304" charset="0"/>
                <a:sym typeface="+mn-ea"/>
              </a:endParaRPr>
            </a:p>
          </p:txBody>
        </p:sp>
      </p:grpSp>
      <p:pic>
        <p:nvPicPr>
          <p:cNvPr id="31" name="图片 1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0870" y="2584876"/>
            <a:ext cx="4949225" cy="3621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 name="组合 32"/>
          <p:cNvGrpSpPr/>
          <p:nvPr/>
        </p:nvGrpSpPr>
        <p:grpSpPr>
          <a:xfrm>
            <a:off x="6244163" y="1900568"/>
            <a:ext cx="5412510" cy="4224503"/>
            <a:chOff x="12982" y="2587"/>
            <a:chExt cx="5926" cy="5606"/>
          </a:xfrm>
        </p:grpSpPr>
        <p:sp>
          <p:nvSpPr>
            <p:cNvPr id="34" name="矩形: 圆角 31"/>
            <p:cNvSpPr/>
            <p:nvPr/>
          </p:nvSpPr>
          <p:spPr>
            <a:xfrm>
              <a:off x="12982" y="3079"/>
              <a:ext cx="5926" cy="5114"/>
            </a:xfrm>
            <a:prstGeom prst="roundRect">
              <a:avLst>
                <a:gd name="adj" fmla="val 6149"/>
              </a:avLst>
            </a:prstGeom>
            <a:noFill/>
            <a:ln w="28575">
              <a:solidFill>
                <a:schemeClr val="accent1"/>
              </a:solidFill>
            </a:ln>
            <a:effectLst/>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13772" y="2587"/>
              <a:ext cx="4344" cy="794"/>
            </a:xfrm>
            <a:prstGeom prst="roundRect">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cs typeface="Times New Roman" panose="02020603050405020304" charset="0"/>
                  <a:sym typeface="+mn-ea"/>
                </a:rPr>
                <a:t>并道前纵向速度调整工况</a:t>
              </a:r>
              <a:endParaRPr lang="en-US" altLang="zh-CN" sz="1600" b="1" dirty="0">
                <a:solidFill>
                  <a:schemeClr val="tx1"/>
                </a:solidFill>
                <a:latin typeface="+mn-ea"/>
                <a:cs typeface="Times New Roman" panose="02020603050405020304" charset="0"/>
                <a:sym typeface="+mn-ea"/>
              </a:endParaRPr>
            </a:p>
          </p:txBody>
        </p:sp>
      </p:grpSp>
      <p:sp>
        <p:nvSpPr>
          <p:cNvPr id="7" name="矩形 6"/>
          <p:cNvSpPr/>
          <p:nvPr/>
        </p:nvSpPr>
        <p:spPr>
          <a:xfrm>
            <a:off x="632690" y="941344"/>
            <a:ext cx="11023983" cy="784830"/>
          </a:xfrm>
          <a:prstGeom prst="rect">
            <a:avLst/>
          </a:prstGeom>
        </p:spPr>
        <p:txBody>
          <a:bodyPr wrap="square">
            <a:spAutoFit/>
          </a:bodyPr>
          <a:lstStyle/>
          <a:p>
            <a:pPr lvl="0" indent="457200" algn="just">
              <a:lnSpc>
                <a:spcPct val="125000"/>
              </a:lnSpc>
            </a:pPr>
            <a:r>
              <a:rPr lang="zh-CN" altLang="en-US" dirty="0">
                <a:latin typeface="Times New Roman" panose="02020603050405020304" pitchFamily="18" charset="0"/>
                <a:ea typeface="楷体" panose="02010609060101010101" pitchFamily="49" charset="-122"/>
              </a:rPr>
              <a:t>据统计，车辆能够平稳且快速完成换道过程的换道时间为</a:t>
            </a:r>
            <a:r>
              <a:rPr lang="en-US" altLang="zh-CN" dirty="0">
                <a:latin typeface="Times New Roman" panose="02020603050405020304" pitchFamily="18" charset="0"/>
                <a:ea typeface="楷体" panose="02010609060101010101" pitchFamily="49" charset="-122"/>
              </a:rPr>
              <a:t>3~5s</a:t>
            </a:r>
            <a:r>
              <a:rPr lang="zh-CN" altLang="en-US" dirty="0">
                <a:latin typeface="Times New Roman" panose="02020603050405020304" pitchFamily="18" charset="0"/>
                <a:ea typeface="楷体" panose="02010609060101010101" pitchFamily="49" charset="-122"/>
              </a:rPr>
              <a:t>，对应的临界换道碰撞时间为</a:t>
            </a:r>
            <a:r>
              <a:rPr lang="en-US" altLang="zh-CN" dirty="0">
                <a:latin typeface="Times New Roman" panose="02020603050405020304" pitchFamily="18" charset="0"/>
                <a:ea typeface="楷体" panose="02010609060101010101" pitchFamily="49" charset="-122"/>
              </a:rPr>
              <a:t>1.8~3s</a:t>
            </a:r>
            <a:r>
              <a:rPr lang="zh-CN" altLang="en-US" dirty="0">
                <a:latin typeface="Times New Roman" panose="02020603050405020304" pitchFamily="18" charset="0"/>
                <a:ea typeface="楷体" panose="02010609060101010101" pitchFamily="49" charset="-122"/>
              </a:rPr>
              <a:t>左右</a:t>
            </a:r>
            <a:r>
              <a:rPr lang="zh-CN" altLang="en-US" dirty="0"/>
              <a:t>。</a:t>
            </a:r>
            <a:r>
              <a:rPr lang="zh-CN" altLang="en-US" dirty="0">
                <a:solidFill>
                  <a:prstClr val="black"/>
                </a:solidFill>
                <a:latin typeface="Times New Roman" panose="02020603050405020304" pitchFamily="18" charset="0"/>
                <a:ea typeface="楷体" panose="02010609060101010101" pitchFamily="49" charset="-122"/>
              </a:rPr>
              <a:t>设定道路宽度为</a:t>
            </a:r>
            <a:r>
              <a:rPr lang="en-US" altLang="zh-CN" dirty="0">
                <a:solidFill>
                  <a:prstClr val="black"/>
                </a:solidFill>
                <a:latin typeface="Times New Roman" panose="02020603050405020304" pitchFamily="18" charset="0"/>
                <a:ea typeface="楷体" panose="02010609060101010101" pitchFamily="49" charset="-122"/>
              </a:rPr>
              <a:t>3.5m</a:t>
            </a:r>
            <a:r>
              <a:rPr lang="zh-CN" altLang="en-US" dirty="0">
                <a:solidFill>
                  <a:prstClr val="black"/>
                </a:solidFill>
                <a:latin typeface="Times New Roman" panose="02020603050405020304" pitchFamily="18" charset="0"/>
                <a:ea typeface="楷体" panose="02010609060101010101" pitchFamily="49" charset="-122"/>
              </a:rPr>
              <a:t>，换道时间为</a:t>
            </a:r>
            <a:r>
              <a:rPr lang="en-US" altLang="zh-CN" dirty="0">
                <a:solidFill>
                  <a:prstClr val="black"/>
                </a:solidFill>
                <a:latin typeface="Times New Roman" panose="02020603050405020304" pitchFamily="18" charset="0"/>
                <a:ea typeface="楷体" panose="02010609060101010101" pitchFamily="49" charset="-122"/>
              </a:rPr>
              <a:t>5s</a:t>
            </a:r>
            <a:r>
              <a:rPr lang="zh-CN" altLang="en-US" dirty="0">
                <a:solidFill>
                  <a:prstClr val="black"/>
                </a:solidFill>
                <a:latin typeface="Times New Roman" panose="02020603050405020304" pitchFamily="18" charset="0"/>
                <a:ea typeface="楷体" panose="02010609060101010101" pitchFamily="49" charset="-122"/>
              </a:rPr>
              <a:t>，则临界碰撞时间为</a:t>
            </a:r>
            <a:r>
              <a:rPr lang="en-US" altLang="zh-CN" dirty="0">
                <a:solidFill>
                  <a:prstClr val="black"/>
                </a:solidFill>
                <a:latin typeface="Times New Roman" panose="02020603050405020304" pitchFamily="18" charset="0"/>
                <a:ea typeface="楷体" panose="02010609060101010101" pitchFamily="49" charset="-122"/>
              </a:rPr>
              <a:t>3s</a:t>
            </a:r>
            <a:r>
              <a:rPr lang="zh-CN" altLang="en-US" dirty="0">
                <a:solidFill>
                  <a:prstClr val="black"/>
                </a:solidFill>
                <a:latin typeface="Times New Roman" panose="02020603050405020304" pitchFamily="18" charset="0"/>
                <a:ea typeface="楷体" panose="02010609060101010101" pitchFamily="49" charset="-122"/>
              </a:rPr>
              <a:t>。</a:t>
            </a:r>
          </a:p>
        </p:txBody>
      </p:sp>
      <p:grpSp>
        <p:nvGrpSpPr>
          <p:cNvPr id="43" name="组合 42"/>
          <p:cNvGrpSpPr/>
          <p:nvPr/>
        </p:nvGrpSpPr>
        <p:grpSpPr>
          <a:xfrm>
            <a:off x="386195" y="131117"/>
            <a:ext cx="563775" cy="563774"/>
            <a:chOff x="2405755" y="2364444"/>
            <a:chExt cx="1713834" cy="1713832"/>
          </a:xfrm>
        </p:grpSpPr>
        <p:sp>
          <p:nvSpPr>
            <p:cNvPr id="44" name="椭圆 43"/>
            <p:cNvSpPr/>
            <p:nvPr/>
          </p:nvSpPr>
          <p:spPr bwMode="auto">
            <a:xfrm>
              <a:off x="2405755" y="2364444"/>
              <a:ext cx="1713834" cy="1713832"/>
            </a:xfrm>
            <a:prstGeom prst="ellipse">
              <a:avLst/>
            </a:prstGeom>
            <a:solidFill>
              <a:srgbClr val="C7D0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5" name="椭圆 44"/>
            <p:cNvSpPr/>
            <p:nvPr/>
          </p:nvSpPr>
          <p:spPr bwMode="auto">
            <a:xfrm>
              <a:off x="2503376" y="2462062"/>
              <a:ext cx="1518595" cy="1518593"/>
            </a:xfrm>
            <a:prstGeom prst="ellipse">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46" name="Freeform 5"/>
            <p:cNvSpPr>
              <a:spLocks noEditPoints="1"/>
            </p:cNvSpPr>
            <p:nvPr/>
          </p:nvSpPr>
          <p:spPr bwMode="auto">
            <a:xfrm>
              <a:off x="2912392" y="2738657"/>
              <a:ext cx="700560" cy="965407"/>
            </a:xfrm>
            <a:custGeom>
              <a:avLst/>
              <a:gdLst>
                <a:gd name="T0" fmla="*/ 85 w 170"/>
                <a:gd name="T1" fmla="*/ 0 h 236"/>
                <a:gd name="T2" fmla="*/ 0 w 170"/>
                <a:gd name="T3" fmla="*/ 85 h 236"/>
                <a:gd name="T4" fmla="*/ 44 w 170"/>
                <a:gd name="T5" fmla="*/ 159 h 236"/>
                <a:gd name="T6" fmla="*/ 44 w 170"/>
                <a:gd name="T7" fmla="*/ 203 h 236"/>
                <a:gd name="T8" fmla="*/ 77 w 170"/>
                <a:gd name="T9" fmla="*/ 236 h 236"/>
                <a:gd name="T10" fmla="*/ 96 w 170"/>
                <a:gd name="T11" fmla="*/ 236 h 236"/>
                <a:gd name="T12" fmla="*/ 126 w 170"/>
                <a:gd name="T13" fmla="*/ 203 h 236"/>
                <a:gd name="T14" fmla="*/ 126 w 170"/>
                <a:gd name="T15" fmla="*/ 159 h 236"/>
                <a:gd name="T16" fmla="*/ 170 w 170"/>
                <a:gd name="T17" fmla="*/ 85 h 236"/>
                <a:gd name="T18" fmla="*/ 85 w 170"/>
                <a:gd name="T19" fmla="*/ 0 h 236"/>
                <a:gd name="T20" fmla="*/ 105 w 170"/>
                <a:gd name="T21" fmla="*/ 218 h 236"/>
                <a:gd name="T22" fmla="*/ 65 w 170"/>
                <a:gd name="T23" fmla="*/ 218 h 236"/>
                <a:gd name="T24" fmla="*/ 59 w 170"/>
                <a:gd name="T25" fmla="*/ 210 h 236"/>
                <a:gd name="T26" fmla="*/ 65 w 170"/>
                <a:gd name="T27" fmla="*/ 202 h 236"/>
                <a:gd name="T28" fmla="*/ 105 w 170"/>
                <a:gd name="T29" fmla="*/ 202 h 236"/>
                <a:gd name="T30" fmla="*/ 111 w 170"/>
                <a:gd name="T31" fmla="*/ 210 h 236"/>
                <a:gd name="T32" fmla="*/ 105 w 170"/>
                <a:gd name="T33" fmla="*/ 218 h 236"/>
                <a:gd name="T34" fmla="*/ 105 w 170"/>
                <a:gd name="T35" fmla="*/ 190 h 236"/>
                <a:gd name="T36" fmla="*/ 65 w 170"/>
                <a:gd name="T37" fmla="*/ 190 h 236"/>
                <a:gd name="T38" fmla="*/ 59 w 170"/>
                <a:gd name="T39" fmla="*/ 182 h 236"/>
                <a:gd name="T40" fmla="*/ 65 w 170"/>
                <a:gd name="T41" fmla="*/ 174 h 236"/>
                <a:gd name="T42" fmla="*/ 105 w 170"/>
                <a:gd name="T43" fmla="*/ 174 h 236"/>
                <a:gd name="T44" fmla="*/ 111 w 170"/>
                <a:gd name="T45" fmla="*/ 182 h 236"/>
                <a:gd name="T46" fmla="*/ 105 w 170"/>
                <a:gd name="T47" fmla="*/ 190 h 236"/>
                <a:gd name="T48" fmla="*/ 70 w 170"/>
                <a:gd name="T49" fmla="*/ 98 h 236"/>
                <a:gd name="T50" fmla="*/ 73 w 170"/>
                <a:gd name="T51" fmla="*/ 92 h 236"/>
                <a:gd name="T52" fmla="*/ 79 w 170"/>
                <a:gd name="T53" fmla="*/ 100 h 236"/>
                <a:gd name="T54" fmla="*/ 92 w 170"/>
                <a:gd name="T55" fmla="*/ 100 h 236"/>
                <a:gd name="T56" fmla="*/ 97 w 170"/>
                <a:gd name="T57" fmla="*/ 93 h 236"/>
                <a:gd name="T58" fmla="*/ 100 w 170"/>
                <a:gd name="T59" fmla="*/ 99 h 236"/>
                <a:gd name="T60" fmla="*/ 91 w 170"/>
                <a:gd name="T61" fmla="*/ 144 h 236"/>
                <a:gd name="T62" fmla="*/ 85 w 170"/>
                <a:gd name="T63" fmla="*/ 144 h 236"/>
                <a:gd name="T64" fmla="*/ 80 w 170"/>
                <a:gd name="T65" fmla="*/ 144 h 236"/>
                <a:gd name="T66" fmla="*/ 70 w 170"/>
                <a:gd name="T67" fmla="*/ 98 h 236"/>
                <a:gd name="T68" fmla="*/ 107 w 170"/>
                <a:gd name="T69" fmla="*/ 140 h 236"/>
                <a:gd name="T70" fmla="*/ 116 w 170"/>
                <a:gd name="T71" fmla="*/ 101 h 236"/>
                <a:gd name="T72" fmla="*/ 128 w 170"/>
                <a:gd name="T73" fmla="*/ 86 h 236"/>
                <a:gd name="T74" fmla="*/ 127 w 170"/>
                <a:gd name="T75" fmla="*/ 75 h 236"/>
                <a:gd name="T76" fmla="*/ 116 w 170"/>
                <a:gd name="T77" fmla="*/ 76 h 236"/>
                <a:gd name="T78" fmla="*/ 110 w 170"/>
                <a:gd name="T79" fmla="*/ 84 h 236"/>
                <a:gd name="T80" fmla="*/ 105 w 170"/>
                <a:gd name="T81" fmla="*/ 71 h 236"/>
                <a:gd name="T82" fmla="*/ 99 w 170"/>
                <a:gd name="T83" fmla="*/ 67 h 236"/>
                <a:gd name="T84" fmla="*/ 92 w 170"/>
                <a:gd name="T85" fmla="*/ 70 h 236"/>
                <a:gd name="T86" fmla="*/ 86 w 170"/>
                <a:gd name="T87" fmla="*/ 82 h 236"/>
                <a:gd name="T88" fmla="*/ 79 w 170"/>
                <a:gd name="T89" fmla="*/ 70 h 236"/>
                <a:gd name="T90" fmla="*/ 72 w 170"/>
                <a:gd name="T91" fmla="*/ 67 h 236"/>
                <a:gd name="T92" fmla="*/ 66 w 170"/>
                <a:gd name="T93" fmla="*/ 71 h 236"/>
                <a:gd name="T94" fmla="*/ 60 w 170"/>
                <a:gd name="T95" fmla="*/ 85 h 236"/>
                <a:gd name="T96" fmla="*/ 54 w 170"/>
                <a:gd name="T97" fmla="*/ 76 h 236"/>
                <a:gd name="T98" fmla="*/ 43 w 170"/>
                <a:gd name="T99" fmla="*/ 75 h 236"/>
                <a:gd name="T100" fmla="*/ 42 w 170"/>
                <a:gd name="T101" fmla="*/ 86 h 236"/>
                <a:gd name="T102" fmla="*/ 55 w 170"/>
                <a:gd name="T103" fmla="*/ 103 h 236"/>
                <a:gd name="T104" fmla="*/ 56 w 170"/>
                <a:gd name="T105" fmla="*/ 104 h 236"/>
                <a:gd name="T106" fmla="*/ 64 w 170"/>
                <a:gd name="T107" fmla="*/ 140 h 236"/>
                <a:gd name="T108" fmla="*/ 26 w 170"/>
                <a:gd name="T109" fmla="*/ 85 h 236"/>
                <a:gd name="T110" fmla="*/ 85 w 170"/>
                <a:gd name="T111" fmla="*/ 25 h 236"/>
                <a:gd name="T112" fmla="*/ 144 w 170"/>
                <a:gd name="T113" fmla="*/ 85 h 236"/>
                <a:gd name="T114" fmla="*/ 107 w 170"/>
                <a:gd name="T115" fmla="*/ 14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236">
                  <a:moveTo>
                    <a:pt x="85" y="0"/>
                  </a:moveTo>
                  <a:cubicBezTo>
                    <a:pt x="38" y="0"/>
                    <a:pt x="0" y="38"/>
                    <a:pt x="0" y="85"/>
                  </a:cubicBezTo>
                  <a:cubicBezTo>
                    <a:pt x="0" y="117"/>
                    <a:pt x="18" y="145"/>
                    <a:pt x="44" y="159"/>
                  </a:cubicBezTo>
                  <a:cubicBezTo>
                    <a:pt x="44" y="203"/>
                    <a:pt x="44" y="203"/>
                    <a:pt x="44" y="203"/>
                  </a:cubicBezTo>
                  <a:cubicBezTo>
                    <a:pt x="44" y="219"/>
                    <a:pt x="55" y="236"/>
                    <a:pt x="77" y="236"/>
                  </a:cubicBezTo>
                  <a:cubicBezTo>
                    <a:pt x="96" y="236"/>
                    <a:pt x="96" y="236"/>
                    <a:pt x="96" y="236"/>
                  </a:cubicBezTo>
                  <a:cubicBezTo>
                    <a:pt x="117" y="236"/>
                    <a:pt x="126" y="219"/>
                    <a:pt x="126" y="203"/>
                  </a:cubicBezTo>
                  <a:cubicBezTo>
                    <a:pt x="126" y="159"/>
                    <a:pt x="126" y="159"/>
                    <a:pt x="126" y="159"/>
                  </a:cubicBezTo>
                  <a:cubicBezTo>
                    <a:pt x="152" y="145"/>
                    <a:pt x="170" y="117"/>
                    <a:pt x="170" y="85"/>
                  </a:cubicBezTo>
                  <a:cubicBezTo>
                    <a:pt x="170" y="38"/>
                    <a:pt x="132" y="0"/>
                    <a:pt x="85" y="0"/>
                  </a:cubicBezTo>
                  <a:close/>
                  <a:moveTo>
                    <a:pt x="105" y="218"/>
                  </a:moveTo>
                  <a:cubicBezTo>
                    <a:pt x="65" y="218"/>
                    <a:pt x="65" y="218"/>
                    <a:pt x="65" y="218"/>
                  </a:cubicBezTo>
                  <a:cubicBezTo>
                    <a:pt x="62" y="218"/>
                    <a:pt x="59" y="213"/>
                    <a:pt x="59" y="210"/>
                  </a:cubicBezTo>
                  <a:cubicBezTo>
                    <a:pt x="59" y="206"/>
                    <a:pt x="62" y="202"/>
                    <a:pt x="65" y="202"/>
                  </a:cubicBezTo>
                  <a:cubicBezTo>
                    <a:pt x="105" y="202"/>
                    <a:pt x="105" y="202"/>
                    <a:pt x="105" y="202"/>
                  </a:cubicBezTo>
                  <a:cubicBezTo>
                    <a:pt x="108" y="202"/>
                    <a:pt x="111" y="206"/>
                    <a:pt x="111" y="210"/>
                  </a:cubicBezTo>
                  <a:cubicBezTo>
                    <a:pt x="111" y="213"/>
                    <a:pt x="108" y="218"/>
                    <a:pt x="105" y="218"/>
                  </a:cubicBezTo>
                  <a:close/>
                  <a:moveTo>
                    <a:pt x="105" y="190"/>
                  </a:moveTo>
                  <a:cubicBezTo>
                    <a:pt x="65" y="190"/>
                    <a:pt x="65" y="190"/>
                    <a:pt x="65" y="190"/>
                  </a:cubicBezTo>
                  <a:cubicBezTo>
                    <a:pt x="62" y="190"/>
                    <a:pt x="59" y="186"/>
                    <a:pt x="59" y="182"/>
                  </a:cubicBezTo>
                  <a:cubicBezTo>
                    <a:pt x="59" y="179"/>
                    <a:pt x="62" y="174"/>
                    <a:pt x="65" y="174"/>
                  </a:cubicBezTo>
                  <a:cubicBezTo>
                    <a:pt x="105" y="174"/>
                    <a:pt x="105" y="174"/>
                    <a:pt x="105" y="174"/>
                  </a:cubicBezTo>
                  <a:cubicBezTo>
                    <a:pt x="108" y="174"/>
                    <a:pt x="111" y="179"/>
                    <a:pt x="111" y="182"/>
                  </a:cubicBezTo>
                  <a:cubicBezTo>
                    <a:pt x="111" y="186"/>
                    <a:pt x="108" y="190"/>
                    <a:pt x="105" y="190"/>
                  </a:cubicBezTo>
                  <a:close/>
                  <a:moveTo>
                    <a:pt x="70" y="98"/>
                  </a:moveTo>
                  <a:cubicBezTo>
                    <a:pt x="73" y="92"/>
                    <a:pt x="73" y="92"/>
                    <a:pt x="73" y="92"/>
                  </a:cubicBezTo>
                  <a:cubicBezTo>
                    <a:pt x="79" y="100"/>
                    <a:pt x="79" y="100"/>
                    <a:pt x="79" y="100"/>
                  </a:cubicBezTo>
                  <a:cubicBezTo>
                    <a:pt x="82" y="105"/>
                    <a:pt x="89" y="105"/>
                    <a:pt x="92" y="100"/>
                  </a:cubicBezTo>
                  <a:cubicBezTo>
                    <a:pt x="97" y="93"/>
                    <a:pt x="97" y="93"/>
                    <a:pt x="97" y="93"/>
                  </a:cubicBezTo>
                  <a:cubicBezTo>
                    <a:pt x="100" y="99"/>
                    <a:pt x="100" y="99"/>
                    <a:pt x="100" y="99"/>
                  </a:cubicBezTo>
                  <a:cubicBezTo>
                    <a:pt x="94" y="116"/>
                    <a:pt x="92" y="132"/>
                    <a:pt x="91" y="144"/>
                  </a:cubicBezTo>
                  <a:cubicBezTo>
                    <a:pt x="89" y="144"/>
                    <a:pt x="87" y="144"/>
                    <a:pt x="85" y="144"/>
                  </a:cubicBezTo>
                  <a:cubicBezTo>
                    <a:pt x="83" y="144"/>
                    <a:pt x="82" y="144"/>
                    <a:pt x="80" y="144"/>
                  </a:cubicBezTo>
                  <a:cubicBezTo>
                    <a:pt x="79" y="132"/>
                    <a:pt x="77" y="116"/>
                    <a:pt x="70" y="98"/>
                  </a:cubicBezTo>
                  <a:close/>
                  <a:moveTo>
                    <a:pt x="107" y="140"/>
                  </a:moveTo>
                  <a:cubicBezTo>
                    <a:pt x="108" y="129"/>
                    <a:pt x="110" y="116"/>
                    <a:pt x="116" y="101"/>
                  </a:cubicBezTo>
                  <a:cubicBezTo>
                    <a:pt x="128" y="86"/>
                    <a:pt x="128" y="86"/>
                    <a:pt x="128" y="86"/>
                  </a:cubicBezTo>
                  <a:cubicBezTo>
                    <a:pt x="131" y="83"/>
                    <a:pt x="130" y="78"/>
                    <a:pt x="127" y="75"/>
                  </a:cubicBezTo>
                  <a:cubicBezTo>
                    <a:pt x="124" y="73"/>
                    <a:pt x="119" y="73"/>
                    <a:pt x="116" y="76"/>
                  </a:cubicBezTo>
                  <a:cubicBezTo>
                    <a:pt x="110" y="84"/>
                    <a:pt x="110" y="84"/>
                    <a:pt x="110" y="84"/>
                  </a:cubicBezTo>
                  <a:cubicBezTo>
                    <a:pt x="105" y="71"/>
                    <a:pt x="105" y="71"/>
                    <a:pt x="105" y="71"/>
                  </a:cubicBezTo>
                  <a:cubicBezTo>
                    <a:pt x="104" y="68"/>
                    <a:pt x="102" y="67"/>
                    <a:pt x="99" y="67"/>
                  </a:cubicBezTo>
                  <a:cubicBezTo>
                    <a:pt x="96" y="66"/>
                    <a:pt x="94" y="68"/>
                    <a:pt x="92" y="70"/>
                  </a:cubicBezTo>
                  <a:cubicBezTo>
                    <a:pt x="86" y="82"/>
                    <a:pt x="86" y="82"/>
                    <a:pt x="86" y="82"/>
                  </a:cubicBezTo>
                  <a:cubicBezTo>
                    <a:pt x="79" y="70"/>
                    <a:pt x="79" y="70"/>
                    <a:pt x="79" y="70"/>
                  </a:cubicBezTo>
                  <a:cubicBezTo>
                    <a:pt x="78" y="68"/>
                    <a:pt x="75" y="66"/>
                    <a:pt x="72" y="67"/>
                  </a:cubicBezTo>
                  <a:cubicBezTo>
                    <a:pt x="70" y="67"/>
                    <a:pt x="67" y="68"/>
                    <a:pt x="66" y="71"/>
                  </a:cubicBezTo>
                  <a:cubicBezTo>
                    <a:pt x="60" y="85"/>
                    <a:pt x="60" y="85"/>
                    <a:pt x="60" y="85"/>
                  </a:cubicBezTo>
                  <a:cubicBezTo>
                    <a:pt x="54" y="76"/>
                    <a:pt x="54" y="76"/>
                    <a:pt x="54" y="76"/>
                  </a:cubicBezTo>
                  <a:cubicBezTo>
                    <a:pt x="51" y="73"/>
                    <a:pt x="46" y="72"/>
                    <a:pt x="43" y="75"/>
                  </a:cubicBezTo>
                  <a:cubicBezTo>
                    <a:pt x="39" y="78"/>
                    <a:pt x="39" y="83"/>
                    <a:pt x="42" y="86"/>
                  </a:cubicBezTo>
                  <a:cubicBezTo>
                    <a:pt x="55" y="103"/>
                    <a:pt x="55" y="103"/>
                    <a:pt x="55" y="103"/>
                  </a:cubicBezTo>
                  <a:cubicBezTo>
                    <a:pt x="55" y="104"/>
                    <a:pt x="56" y="104"/>
                    <a:pt x="56" y="104"/>
                  </a:cubicBezTo>
                  <a:cubicBezTo>
                    <a:pt x="61" y="118"/>
                    <a:pt x="63" y="130"/>
                    <a:pt x="64" y="140"/>
                  </a:cubicBezTo>
                  <a:cubicBezTo>
                    <a:pt x="42" y="132"/>
                    <a:pt x="26" y="110"/>
                    <a:pt x="26" y="85"/>
                  </a:cubicBezTo>
                  <a:cubicBezTo>
                    <a:pt x="26" y="52"/>
                    <a:pt x="52" y="25"/>
                    <a:pt x="85" y="25"/>
                  </a:cubicBezTo>
                  <a:cubicBezTo>
                    <a:pt x="118" y="25"/>
                    <a:pt x="144" y="52"/>
                    <a:pt x="144" y="85"/>
                  </a:cubicBezTo>
                  <a:cubicBezTo>
                    <a:pt x="144" y="110"/>
                    <a:pt x="129" y="131"/>
                    <a:pt x="107"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710233467"/>
      </p:ext>
    </p:extLst>
  </p:cSld>
  <p:clrMapOvr>
    <a:masterClrMapping/>
  </p:clrMapOvr>
  <mc:AlternateContent xmlns:mc="http://schemas.openxmlformats.org/markup-compatibility/2006" xmlns:p14="http://schemas.microsoft.com/office/powerpoint/2010/main">
    <mc:Choice Requires="p14">
      <p:transition p14:dur="0" advTm="76203"/>
    </mc:Choice>
    <mc:Fallback xmlns="">
      <p:transition advTm="76203"/>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5.8|8.3|2.3"/>
</p:tagLst>
</file>

<file path=ppt/tags/tag2.xml><?xml version="1.0" encoding="utf-8"?>
<p:tagLst xmlns:a="http://schemas.openxmlformats.org/drawingml/2006/main" xmlns:r="http://schemas.openxmlformats.org/officeDocument/2006/relationships" xmlns:p="http://schemas.openxmlformats.org/presentationml/2006/main">
  <p:tag name="TIMING" val="|27.2|5.8"/>
</p:tagLst>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2251</TotalTime>
  <Words>2644</Words>
  <Application>Microsoft Office PowerPoint</Application>
  <PresentationFormat>宽屏</PresentationFormat>
  <Paragraphs>262</Paragraphs>
  <Slides>29</Slides>
  <Notes>29</Notes>
  <HiddenSlides>0</HiddenSlides>
  <MMClips>2</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29</vt:i4>
      </vt:variant>
    </vt:vector>
  </HeadingPairs>
  <TitlesOfParts>
    <vt:vector size="42" baseType="lpstr">
      <vt:lpstr>方正兰亭中黑_GBK</vt:lpstr>
      <vt:lpstr>楷体</vt:lpstr>
      <vt:lpstr>宋体</vt:lpstr>
      <vt:lpstr>微软雅黑</vt:lpstr>
      <vt:lpstr>Arial</vt:lpstr>
      <vt:lpstr>Calibri</vt:lpstr>
      <vt:lpstr>Calibri Light</vt:lpstr>
      <vt:lpstr>Impact</vt:lpstr>
      <vt:lpstr>Times New Roman</vt:lpstr>
      <vt:lpstr>Wingdings</vt:lpstr>
      <vt:lpstr>Office 主题</vt:lpstr>
      <vt:lpstr>Visio</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keywords>www.tukuppt.com</cp:keywords>
  <cp:lastModifiedBy>bin zhou</cp:lastModifiedBy>
  <cp:revision>293</cp:revision>
  <dcterms:created xsi:type="dcterms:W3CDTF">2018-11-15T04:34:00Z</dcterms:created>
  <dcterms:modified xsi:type="dcterms:W3CDTF">2021-05-19T02:05:34Z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y fmtid="{D5CDD505-2E9C-101B-9397-08002B2CF9AE}" pid="3" name="KSORubyTemplateID">
    <vt:lpwstr>13</vt:lpwstr>
  </property>
</Properties>
</file>